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Default Extension="tiff" ContentType="image/tiff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ict" ContentType="image/pict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91"/>
  </p:notesMasterIdLst>
  <p:handoutMasterIdLst>
    <p:handoutMasterId r:id="rId92"/>
  </p:handoutMasterIdLst>
  <p:sldIdLst>
    <p:sldId id="256" r:id="rId2"/>
    <p:sldId id="258" r:id="rId3"/>
    <p:sldId id="260" r:id="rId4"/>
    <p:sldId id="378" r:id="rId5"/>
    <p:sldId id="369" r:id="rId6"/>
    <p:sldId id="259" r:id="rId7"/>
    <p:sldId id="381" r:id="rId8"/>
    <p:sldId id="380" r:id="rId9"/>
    <p:sldId id="261" r:id="rId10"/>
    <p:sldId id="262" r:id="rId11"/>
    <p:sldId id="264" r:id="rId12"/>
    <p:sldId id="374" r:id="rId13"/>
    <p:sldId id="375" r:id="rId14"/>
    <p:sldId id="376" r:id="rId15"/>
    <p:sldId id="267" r:id="rId16"/>
    <p:sldId id="268" r:id="rId17"/>
    <p:sldId id="269" r:id="rId18"/>
    <p:sldId id="347" r:id="rId19"/>
    <p:sldId id="358" r:id="rId20"/>
    <p:sldId id="362" r:id="rId21"/>
    <p:sldId id="346" r:id="rId22"/>
    <p:sldId id="271" r:id="rId23"/>
    <p:sldId id="292" r:id="rId24"/>
    <p:sldId id="345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2" r:id="rId35"/>
    <p:sldId id="284" r:id="rId36"/>
    <p:sldId id="285" r:id="rId37"/>
    <p:sldId id="286" r:id="rId38"/>
    <p:sldId id="340" r:id="rId39"/>
    <p:sldId id="339" r:id="rId40"/>
    <p:sldId id="287" r:id="rId41"/>
    <p:sldId id="288" r:id="rId42"/>
    <p:sldId id="298" r:id="rId43"/>
    <p:sldId id="299" r:id="rId44"/>
    <p:sldId id="295" r:id="rId45"/>
    <p:sldId id="343" r:id="rId46"/>
    <p:sldId id="297" r:id="rId47"/>
    <p:sldId id="304" r:id="rId48"/>
    <p:sldId id="363" r:id="rId49"/>
    <p:sldId id="300" r:id="rId50"/>
    <p:sldId id="305" r:id="rId51"/>
    <p:sldId id="306" r:id="rId52"/>
    <p:sldId id="309" r:id="rId53"/>
    <p:sldId id="307" r:id="rId54"/>
    <p:sldId id="308" r:id="rId55"/>
    <p:sldId id="314" r:id="rId56"/>
    <p:sldId id="344" r:id="rId57"/>
    <p:sldId id="315" r:id="rId58"/>
    <p:sldId id="316" r:id="rId59"/>
    <p:sldId id="357" r:id="rId60"/>
    <p:sldId id="367" r:id="rId61"/>
    <p:sldId id="338" r:id="rId62"/>
    <p:sldId id="351" r:id="rId63"/>
    <p:sldId id="383" r:id="rId64"/>
    <p:sldId id="352" r:id="rId65"/>
    <p:sldId id="318" r:id="rId66"/>
    <p:sldId id="377" r:id="rId67"/>
    <p:sldId id="382" r:id="rId68"/>
    <p:sldId id="350" r:id="rId69"/>
    <p:sldId id="353" r:id="rId70"/>
    <p:sldId id="356" r:id="rId71"/>
    <p:sldId id="365" r:id="rId72"/>
    <p:sldId id="366" r:id="rId73"/>
    <p:sldId id="354" r:id="rId74"/>
    <p:sldId id="355" r:id="rId75"/>
    <p:sldId id="319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6" r:id="rId87"/>
    <p:sldId id="379" r:id="rId88"/>
    <p:sldId id="337" r:id="rId89"/>
    <p:sldId id="373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693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680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477E6-73AC-7E48-B271-168B4E1FFBF2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02038-E6CB-D240-B896-245992D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F8EB3-7F4D-2B48-AFFE-73E3216DB7C0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592DC-4043-E140-8945-18FD231FB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C1AF5E-6A43-3A41-8099-D7D8FA19D088}" type="slidenum">
              <a:rPr lang="en-US" smtClean="0">
                <a:ea typeface="ＭＳ Ｐゴシック" pitchFamily="34" charset="-128"/>
                <a:cs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"Nucleus drawing" by </a:t>
            </a:r>
            <a:r>
              <a:rPr lang="en-US" dirty="0" err="1" smtClean="0"/>
              <a:t>Marekich</a:t>
            </a:r>
            <a:r>
              <a:rPr lang="en-US" dirty="0" smtClean="0"/>
              <a:t> - Own work (vector version of PNG image). Licensed under CC BY-SA 3.0 via Wikimedia Commons - </a:t>
            </a:r>
            <a:r>
              <a:rPr lang="en-US" dirty="0" err="1" smtClean="0"/>
              <a:t>http://commons.wikimedia.org/wiki/File:Nucleus_drawing.svg#mediaviewer/File:Nucleus_drawing.svg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Credit: X-ray: NASA/CXC/</a:t>
            </a:r>
            <a:r>
              <a:rPr lang="en-US" dirty="0" err="1" smtClean="0"/>
              <a:t>CfA/R.Kraft</a:t>
            </a:r>
            <a:r>
              <a:rPr lang="en-US" dirty="0" smtClean="0"/>
              <a:t> et al; Radio: NSF/VLA/</a:t>
            </a:r>
            <a:r>
              <a:rPr lang="en-US" dirty="0" err="1" smtClean="0"/>
              <a:t>Univ.Hertfordshire/M.Hardcastle</a:t>
            </a:r>
            <a:r>
              <a:rPr lang="en-US" dirty="0" smtClean="0"/>
              <a:t>; Optical: ESO/VLT/ISAAC/</a:t>
            </a:r>
            <a:r>
              <a:rPr lang="en-US" dirty="0" err="1" smtClean="0"/>
              <a:t>M.Rejkuba</a:t>
            </a:r>
            <a:r>
              <a:rPr lang="en-US" dirty="0" smtClean="0"/>
              <a:t> et al.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http://apod.nasa.gov/apod/ap140712.html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26D6-399A-6C48-8C2E-F2D8B6BA10E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"Nucleus drawing" by </a:t>
            </a:r>
            <a:r>
              <a:rPr lang="en-US" dirty="0" err="1" smtClean="0"/>
              <a:t>Marekich</a:t>
            </a:r>
            <a:r>
              <a:rPr lang="en-US" dirty="0" smtClean="0"/>
              <a:t> - Own work (vector version of PNG image). Licensed under CC BY-SA 3.0 via Wikimedia Commons - </a:t>
            </a:r>
            <a:r>
              <a:rPr lang="en-US" dirty="0" err="1" smtClean="0"/>
              <a:t>http://commons.wikimedia.org/wiki/File:Nucleus_drawing.svg#mediaviewer/File:Nucleus_drawing.svg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Credit: X-ray: NASA/CXC/</a:t>
            </a:r>
            <a:r>
              <a:rPr lang="en-US" dirty="0" err="1" smtClean="0"/>
              <a:t>CfA/R.Kraft</a:t>
            </a:r>
            <a:r>
              <a:rPr lang="en-US" dirty="0" smtClean="0"/>
              <a:t> et al; Radio: NSF/VLA/</a:t>
            </a:r>
            <a:r>
              <a:rPr lang="en-US" dirty="0" err="1" smtClean="0"/>
              <a:t>Univ.Hertfordshire/M.Hardcastle</a:t>
            </a:r>
            <a:r>
              <a:rPr lang="en-US" dirty="0" smtClean="0"/>
              <a:t>; Optical: ESO/VLT/ISAAC/</a:t>
            </a:r>
            <a:r>
              <a:rPr lang="en-US" dirty="0" err="1" smtClean="0"/>
              <a:t>M.Rejkuba</a:t>
            </a:r>
            <a:r>
              <a:rPr lang="en-US" dirty="0" smtClean="0"/>
              <a:t> et al.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http://apod.nasa.gov/apod/ap140712.html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26D6-399A-6C48-8C2E-F2D8B6BA10E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"Crab Nebula NGC 1952 (composite from Chandra, Hubble and Spitzer)" by X-Ray: NASA/CXC/</a:t>
            </a:r>
            <a:r>
              <a:rPr lang="en-US" dirty="0" err="1" smtClean="0"/>
              <a:t>J.Hester</a:t>
            </a:r>
            <a:r>
              <a:rPr lang="en-US" dirty="0" smtClean="0"/>
              <a:t> (ASU); Optical: NASA/ESA/</a:t>
            </a:r>
            <a:r>
              <a:rPr lang="en-US" dirty="0" err="1" smtClean="0"/>
              <a:t>J.Hester</a:t>
            </a:r>
            <a:r>
              <a:rPr lang="en-US" dirty="0" smtClean="0"/>
              <a:t> &amp; </a:t>
            </a:r>
            <a:r>
              <a:rPr lang="en-US" dirty="0" err="1" smtClean="0"/>
              <a:t>A.Loll</a:t>
            </a:r>
            <a:r>
              <a:rPr lang="en-US" dirty="0" smtClean="0"/>
              <a:t> (ASU); Infrared: NASA/JPL-Caltech/</a:t>
            </a:r>
            <a:r>
              <a:rPr lang="en-US" dirty="0" err="1" smtClean="0"/>
              <a:t>R.Gehrz</a:t>
            </a:r>
            <a:r>
              <a:rPr lang="en-US" dirty="0" smtClean="0"/>
              <a:t> (Univ. Minn.) - http://www.spitzer.caltech.edu/images/2857-sig09-009-NASA-s-Great-Observatories-View-of-the-Crab-Nebula (direct link). Licensed under Public Domain via Wikimedia Commons - http://commons.wikimedia.org/wiki/File:Crab_Nebula_NGC_1952_(composite_from_Chandra,_Hubble_and_Spitzer).jpg#mediaviewer/File:Crab_Nebula_NGC_1952_(composite_from_Chandra,_Hubble_and_Spitzer).jpg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"</a:t>
            </a:r>
            <a:r>
              <a:rPr lang="en-US" dirty="0" err="1" smtClean="0"/>
              <a:t>Tycho-supernova-xray</a:t>
            </a:r>
            <a:r>
              <a:rPr lang="en-US" dirty="0" smtClean="0"/>
              <a:t>" by NASA/CXC/Rutgers/</a:t>
            </a:r>
            <a:r>
              <a:rPr lang="en-US" dirty="0" err="1" smtClean="0"/>
              <a:t>J.Warren</a:t>
            </a:r>
            <a:r>
              <a:rPr lang="en-US" dirty="0" smtClean="0"/>
              <a:t> &amp; </a:t>
            </a:r>
            <a:r>
              <a:rPr lang="en-US" dirty="0" err="1" smtClean="0"/>
              <a:t>J.Hughes</a:t>
            </a:r>
            <a:r>
              <a:rPr lang="en-US" dirty="0" smtClean="0"/>
              <a:t> et al. - http://chandra.harvard.edu/photo/2005/tycho/. Licensed under Public Domain via Wikimedia Commons - </a:t>
            </a:r>
            <a:r>
              <a:rPr lang="en-US" dirty="0" err="1" smtClean="0"/>
              <a:t>http://commons.wikimedia.org/wiki/File:Tycho-supernova-xray.jpg#mediaviewer/File:Tycho-supernova-xray.jpg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"Cassiopeia A Spitzer Crop" by Oliver Krause (Steward Observatory) George H. </a:t>
            </a:r>
            <a:r>
              <a:rPr lang="en-US" dirty="0" err="1" smtClean="0"/>
              <a:t>Rieke</a:t>
            </a:r>
            <a:r>
              <a:rPr lang="en-US" dirty="0" smtClean="0"/>
              <a:t> (Steward Observatory) Stephan M. </a:t>
            </a:r>
            <a:r>
              <a:rPr lang="en-US" dirty="0" err="1" smtClean="0"/>
              <a:t>Birkmann</a:t>
            </a:r>
            <a:r>
              <a:rPr lang="en-US" dirty="0" smtClean="0"/>
              <a:t> (Max-Planck-</a:t>
            </a:r>
            <a:r>
              <a:rPr lang="en-US" dirty="0" err="1" smtClean="0"/>
              <a:t>Institut</a:t>
            </a:r>
            <a:r>
              <a:rPr lang="en-US" dirty="0" smtClean="0"/>
              <a:t> fur </a:t>
            </a:r>
            <a:r>
              <a:rPr lang="en-US" dirty="0" err="1" smtClean="0"/>
              <a:t>Astronomie</a:t>
            </a:r>
            <a:r>
              <a:rPr lang="en-US" dirty="0" smtClean="0"/>
              <a:t>) </a:t>
            </a:r>
            <a:r>
              <a:rPr lang="en-US" dirty="0" err="1" smtClean="0"/>
              <a:t>Emeric</a:t>
            </a:r>
            <a:r>
              <a:rPr lang="en-US" dirty="0" smtClean="0"/>
              <a:t> Le </a:t>
            </a:r>
            <a:r>
              <a:rPr lang="en-US" dirty="0" err="1" smtClean="0"/>
              <a:t>Floc'h</a:t>
            </a:r>
            <a:r>
              <a:rPr lang="en-US" dirty="0" smtClean="0"/>
              <a:t> (Steward Observatory) Karl D. Gordon (Steward Observatory) Eiichi </a:t>
            </a:r>
            <a:r>
              <a:rPr lang="en-US" dirty="0" err="1" smtClean="0"/>
              <a:t>Egami</a:t>
            </a:r>
            <a:r>
              <a:rPr lang="en-US" dirty="0" smtClean="0"/>
              <a:t> (Steward Observatory) John </a:t>
            </a:r>
            <a:r>
              <a:rPr lang="en-US" dirty="0" err="1" smtClean="0"/>
              <a:t>Bieging</a:t>
            </a:r>
            <a:r>
              <a:rPr lang="en-US" dirty="0" smtClean="0"/>
              <a:t> (Steward Observatory) John P. Hughes (Rutgers University) Erick Young (Steward Observatory) </a:t>
            </a:r>
            <a:r>
              <a:rPr lang="en-US" dirty="0" err="1" smtClean="0"/>
              <a:t>Joannah</a:t>
            </a:r>
            <a:r>
              <a:rPr lang="en-US" dirty="0" smtClean="0"/>
              <a:t> L. </a:t>
            </a:r>
            <a:r>
              <a:rPr lang="en-US" dirty="0" err="1" smtClean="0"/>
              <a:t>Hinz</a:t>
            </a:r>
            <a:r>
              <a:rPr lang="en-US" dirty="0" smtClean="0"/>
              <a:t> (Steward Observatory) </a:t>
            </a:r>
            <a:r>
              <a:rPr lang="en-US" dirty="0" err="1" smtClean="0"/>
              <a:t>Sascha</a:t>
            </a:r>
            <a:r>
              <a:rPr lang="en-US" dirty="0" smtClean="0"/>
              <a:t> P. </a:t>
            </a:r>
            <a:r>
              <a:rPr lang="en-US" dirty="0" err="1" smtClean="0"/>
              <a:t>Quanz</a:t>
            </a:r>
            <a:r>
              <a:rPr lang="en-US" dirty="0" smtClean="0"/>
              <a:t> (Max-Planck-</a:t>
            </a:r>
            <a:r>
              <a:rPr lang="en-US" dirty="0" err="1" smtClean="0"/>
              <a:t>Institut</a:t>
            </a:r>
            <a:r>
              <a:rPr lang="en-US" dirty="0" smtClean="0"/>
              <a:t> fur </a:t>
            </a:r>
            <a:r>
              <a:rPr lang="en-US" dirty="0" err="1" smtClean="0"/>
              <a:t>Astronomie</a:t>
            </a:r>
            <a:r>
              <a:rPr lang="en-US" dirty="0" smtClean="0"/>
              <a:t>) Dean C. Hines (Space Science Institute) - </a:t>
            </a:r>
            <a:r>
              <a:rPr lang="en-US" dirty="0" err="1" smtClean="0"/>
              <a:t>http://gallery.spitzer.caltech.edu/Imagegallery/image.php?image_name</a:t>
            </a:r>
            <a:r>
              <a:rPr lang="en-US" dirty="0" smtClean="0"/>
              <a:t>=ssc2005-14c. Licensed under Public Domain via Wikimedia Commons - </a:t>
            </a:r>
            <a:r>
              <a:rPr lang="en-US" dirty="0" err="1" smtClean="0"/>
              <a:t>http://commons.wikimedia.org/wiki/File:Cassiopeia_A_Spitzer_Crop.jpg#mediaviewer/File:Cassiopeia_A_Spitzer_Crop.jpg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26D6-399A-6C48-8C2E-F2D8B6BA10E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2E08A-6774-F844-AB2B-1204AEED53E1}" type="slidenum">
              <a:rPr lang="en-US" smtClean="0">
                <a:ea typeface="ＭＳ Ｐゴシック" pitchFamily="34" charset="-128"/>
                <a:cs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812D35-6CB0-8148-AA37-129A1BA8C316}" type="slidenum">
              <a:rPr lang="en-US" smtClean="0">
                <a:ea typeface="ＭＳ Ｐゴシック" pitchFamily="34" charset="-128"/>
                <a:cs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776A31-F27F-754C-ABD5-E6EBF5EB59C1}" type="slidenum">
              <a:rPr lang="en-US" smtClean="0">
                <a:ea typeface="ＭＳ Ｐゴシック" pitchFamily="34" charset="-128"/>
                <a:cs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"Nucleus drawing" by </a:t>
            </a:r>
            <a:r>
              <a:rPr lang="en-US" dirty="0" err="1" smtClean="0"/>
              <a:t>Marekich</a:t>
            </a:r>
            <a:r>
              <a:rPr lang="en-US" dirty="0" smtClean="0"/>
              <a:t> - Own work (vector version of PNG image). Licensed under CC BY-SA 3.0 via Wikimedia Commons - </a:t>
            </a:r>
            <a:r>
              <a:rPr lang="en-US" dirty="0" err="1" smtClean="0"/>
              <a:t>http://commons.wikimedia.org/wiki/File:Nucleus_drawing.svg#mediaviewer/File:Nucleus_drawing.svg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Credit: X-ray: NASA/CXC/</a:t>
            </a:r>
            <a:r>
              <a:rPr lang="en-US" dirty="0" err="1" smtClean="0"/>
              <a:t>CfA/R.Kraft</a:t>
            </a:r>
            <a:r>
              <a:rPr lang="en-US" dirty="0" smtClean="0"/>
              <a:t> et al; Radio: NSF/VLA/</a:t>
            </a:r>
            <a:r>
              <a:rPr lang="en-US" dirty="0" err="1" smtClean="0"/>
              <a:t>Univ.Hertfordshire/M.Hardcastle</a:t>
            </a:r>
            <a:r>
              <a:rPr lang="en-US" dirty="0" smtClean="0"/>
              <a:t>; Optical: ESO/VLT/ISAAC/</a:t>
            </a:r>
            <a:r>
              <a:rPr lang="en-US" dirty="0" err="1" smtClean="0"/>
              <a:t>M.Rejkuba</a:t>
            </a:r>
            <a:r>
              <a:rPr lang="en-US" dirty="0" smtClean="0"/>
              <a:t> et al.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http://apod.nasa.gov/apod/ap140712.html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26D6-399A-6C48-8C2E-F2D8B6BA10EB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4B1D-4845-4444-AE79-EC7449F7EA81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E31A-0FB6-4A4E-9ABF-4400DEBA4E2B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0B11-7E90-7B4C-899F-443C9398BF2C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DB8B8-3BD0-024A-9912-C46DF8DBDBC0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0A01-C0AB-2244-8987-54FFE51BCFB0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BD10-3C62-624A-8BD9-91D6CAB59FBC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298DC-D73D-4B40-82E3-A162B6BDB7BC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1EB-3325-0F49-A08B-2034020EC439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9DC3-4B73-3341-B692-3B1602F44F4E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A93B-4C2C-AD4E-9D51-FBFF89961BEC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51C49-786E-054F-B597-BD4F6A465206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11B01-CF43-CD47-BE19-982EA7E11730}" type="datetime1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8899-7711-3E46-964C-E94C886BB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video" Target="file://localhost/Users/zacharyzundel/Desktop/TALE-Bridge-Thesis-rev2/crHist_rev2img/redshiftSpe.pdf" TargetMode="Externa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df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df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df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df"/><Relationship Id="rId3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4" Type="http://schemas.openxmlformats.org/officeDocument/2006/relationships/image" Target="../media/image86.tiff"/><Relationship Id="rId5" Type="http://schemas.openxmlformats.org/officeDocument/2006/relationships/image" Target="../media/image87.pdf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df"/><Relationship Id="rId4" Type="http://schemas.openxmlformats.org/officeDocument/2006/relationships/image" Target="../media/image91.png"/><Relationship Id="rId5" Type="http://schemas.openxmlformats.org/officeDocument/2006/relationships/image" Target="../media/image92.pdf"/><Relationship Id="rId6" Type="http://schemas.openxmlformats.org/officeDocument/2006/relationships/image" Target="../media/image93.png"/><Relationship Id="rId7" Type="http://schemas.openxmlformats.org/officeDocument/2006/relationships/image" Target="../media/image94.pdf"/><Relationship Id="rId8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d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tiff"/><Relationship Id="rId3" Type="http://schemas.openxmlformats.org/officeDocument/2006/relationships/image" Target="../media/image10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4" Type="http://schemas.openxmlformats.org/officeDocument/2006/relationships/image" Target="../media/image106.tiff"/><Relationship Id="rId5" Type="http://schemas.openxmlformats.org/officeDocument/2006/relationships/image" Target="../media/image107.pdf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df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df"/><Relationship Id="rId5" Type="http://schemas.openxmlformats.org/officeDocument/2006/relationships/image" Target="../media/image117.png"/><Relationship Id="rId6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87.pdf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87.pdf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d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df"/><Relationship Id="rId3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df"/><Relationship Id="rId3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0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df"/><Relationship Id="rId3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df"/><Relationship Id="rId4" Type="http://schemas.openxmlformats.org/officeDocument/2006/relationships/image" Target="../media/image132.png"/><Relationship Id="rId5" Type="http://schemas.openxmlformats.org/officeDocument/2006/relationships/image" Target="../media/image133.pdf"/><Relationship Id="rId6" Type="http://schemas.openxmlformats.org/officeDocument/2006/relationships/image" Target="../media/image134.png"/><Relationship Id="rId7" Type="http://schemas.openxmlformats.org/officeDocument/2006/relationships/image" Target="../media/image1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4" Type="http://schemas.openxmlformats.org/officeDocument/2006/relationships/image" Target="../media/image138.pdf"/><Relationship Id="rId5" Type="http://schemas.openxmlformats.org/officeDocument/2006/relationships/image" Target="../media/image139.pn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df"/><Relationship Id="rId3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Relationship Id="rId3" Type="http://schemas.openxmlformats.org/officeDocument/2006/relationships/image" Target="../media/image14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df"/><Relationship Id="rId4" Type="http://schemas.openxmlformats.org/officeDocument/2006/relationships/image" Target="../media/image147.pn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df"/><Relationship Id="rId3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1.pdf"/><Relationship Id="rId5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df"/><Relationship Id="rId5" Type="http://schemas.openxmlformats.org/officeDocument/2006/relationships/image" Target="../media/image156.png"/><Relationship Id="rId6" Type="http://schemas.openxmlformats.org/officeDocument/2006/relationships/image" Target="../media/image157.pdf"/><Relationship Id="rId7" Type="http://schemas.openxmlformats.org/officeDocument/2006/relationships/image" Target="../media/image158.png"/><Relationship Id="rId8" Type="http://schemas.openxmlformats.org/officeDocument/2006/relationships/image" Target="../media/image159.pdf"/><Relationship Id="rId9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d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df"/><Relationship Id="rId5" Type="http://schemas.openxmlformats.org/officeDocument/2006/relationships/image" Target="../media/image164.png"/><Relationship Id="rId6" Type="http://schemas.openxmlformats.org/officeDocument/2006/relationships/image" Target="../media/image165.pdf"/><Relationship Id="rId7" Type="http://schemas.openxmlformats.org/officeDocument/2006/relationships/image" Target="../media/image166.png"/><Relationship Id="rId8" Type="http://schemas.openxmlformats.org/officeDocument/2006/relationships/image" Target="../media/image167.pdf"/><Relationship Id="rId9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d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df"/><Relationship Id="rId5" Type="http://schemas.openxmlformats.org/officeDocument/2006/relationships/image" Target="../media/image172.png"/><Relationship Id="rId6" Type="http://schemas.openxmlformats.org/officeDocument/2006/relationships/image" Target="../media/image173.pdf"/><Relationship Id="rId7" Type="http://schemas.openxmlformats.org/officeDocument/2006/relationships/image" Target="../media/image174.png"/><Relationship Id="rId8" Type="http://schemas.openxmlformats.org/officeDocument/2006/relationships/image" Target="../media/image175.pdf"/><Relationship Id="rId9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d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df"/><Relationship Id="rId5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d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df"/><Relationship Id="rId3" Type="http://schemas.openxmlformats.org/officeDocument/2006/relationships/image" Target="../media/image1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df"/><Relationship Id="rId5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d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df"/><Relationship Id="rId5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d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df"/><Relationship Id="rId5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d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df"/><Relationship Id="rId5" Type="http://schemas.openxmlformats.org/officeDocument/2006/relationships/image" Target="../media/image198.png"/><Relationship Id="rId6" Type="http://schemas.openxmlformats.org/officeDocument/2006/relationships/image" Target="../media/image199.pdf"/><Relationship Id="rId7" Type="http://schemas.openxmlformats.org/officeDocument/2006/relationships/image" Target="../media/image200.png"/><Relationship Id="rId8" Type="http://schemas.openxmlformats.org/officeDocument/2006/relationships/image" Target="../media/image201.pdf"/><Relationship Id="rId9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d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df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df"/><Relationship Id="rId3" Type="http://schemas.openxmlformats.org/officeDocument/2006/relationships/image" Target="../media/image20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df"/><Relationship Id="rId3" Type="http://schemas.openxmlformats.org/officeDocument/2006/relationships/image" Target="../media/image21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df"/><Relationship Id="rId3" Type="http://schemas.openxmlformats.org/officeDocument/2006/relationships/image" Target="../media/image21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df"/><Relationship Id="rId3" Type="http://schemas.openxmlformats.org/officeDocument/2006/relationships/image" Target="../media/image2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df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d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df"/><Relationship Id="rId3" Type="http://schemas.openxmlformats.org/officeDocument/2006/relationships/image" Target="../media/image1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df"/><Relationship Id="rId4" Type="http://schemas.openxmlformats.org/officeDocument/2006/relationships/image" Target="../media/image220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df"/><Relationship Id="rId5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d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df"/><Relationship Id="rId5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d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D-TALE--Night-HR_MG_205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7" name="Picture 5" descr="ta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60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078" y="17721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Spectrum Measurement with the Telescope Array Low Energy Extension (TALE) Fluorescence Detector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2315" y="4968875"/>
            <a:ext cx="4725200" cy="1752600"/>
          </a:xfrm>
        </p:spPr>
        <p:txBody>
          <a:bodyPr/>
          <a:lstStyle/>
          <a:p>
            <a:r>
              <a:rPr lang="en-US" dirty="0" smtClean="0"/>
              <a:t>Zachary Zundel</a:t>
            </a:r>
          </a:p>
          <a:p>
            <a:r>
              <a:rPr lang="en-US" dirty="0" smtClean="0"/>
              <a:t>PhD Defense</a:t>
            </a:r>
          </a:p>
          <a:p>
            <a:r>
              <a:rPr lang="en-US" dirty="0" smtClean="0"/>
              <a:t>Feb 11,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518150"/>
            <a:ext cx="19018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762000" y="5410200"/>
          <a:ext cx="762000" cy="674688"/>
        </p:xfrm>
        <a:graphic>
          <a:graphicData uri="http://schemas.openxmlformats.org/presentationml/2006/ole">
            <p:oleObj spid="_x0000_s14338" name="Acrobat Document" r:id="rId6" imgW="4940300" imgH="43815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9265"/>
            <a:ext cx="8229600" cy="886094"/>
          </a:xfrm>
        </p:spPr>
        <p:txBody>
          <a:bodyPr/>
          <a:lstStyle/>
          <a:p>
            <a:r>
              <a:rPr lang="en-US" dirty="0" smtClean="0"/>
              <a:t>FD Air Shower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6829"/>
            <a:ext cx="8229600" cy="162189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Indirect Detection</a:t>
            </a:r>
          </a:p>
          <a:p>
            <a:pPr lvl="1"/>
            <a:r>
              <a:rPr lang="en-US" sz="2000" dirty="0" smtClean="0"/>
              <a:t>Nitrogen Fluorescence</a:t>
            </a:r>
          </a:p>
          <a:p>
            <a:pPr lvl="1">
              <a:defRPr/>
            </a:pPr>
            <a:r>
              <a:rPr lang="en-US" sz="2000" dirty="0" smtClean="0"/>
              <a:t>Small Duty Cycle  (10%) clear moonless nights.</a:t>
            </a:r>
          </a:p>
          <a:p>
            <a:pPr lvl="1">
              <a:defRPr/>
            </a:pPr>
            <a:r>
              <a:rPr lang="en-US" sz="2000" dirty="0" smtClean="0"/>
              <a:t>Direct Calorimetric measurement</a:t>
            </a:r>
          </a:p>
          <a:p>
            <a:pPr lvl="1"/>
            <a:endParaRPr lang="en-US" dirty="0"/>
          </a:p>
        </p:txBody>
      </p:sp>
      <p:pic>
        <p:nvPicPr>
          <p:cNvPr id="4" name="Picture 3" descr="UVcosmicF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73" y="2268720"/>
            <a:ext cx="7817527" cy="405208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Cosmic Ray Observatory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Things that are measured</a:t>
            </a:r>
          </a:p>
          <a:p>
            <a:pPr lvl="1"/>
            <a:r>
              <a:rPr lang="en-US" dirty="0" smtClean="0"/>
              <a:t>Cosmic Ray Energy</a:t>
            </a:r>
          </a:p>
          <a:p>
            <a:pPr lvl="2"/>
            <a:r>
              <a:rPr lang="en-US" dirty="0" smtClean="0"/>
              <a:t>Spectrum Measurement</a:t>
            </a:r>
          </a:p>
          <a:p>
            <a:pPr lvl="1"/>
            <a:r>
              <a:rPr lang="en-US" dirty="0" smtClean="0"/>
              <a:t>Cosmic Ray nuclei type</a:t>
            </a:r>
          </a:p>
          <a:p>
            <a:pPr lvl="2"/>
            <a:r>
              <a:rPr lang="en-US" dirty="0" smtClean="0"/>
              <a:t>Chemical composition of Primary Cosmic Ray</a:t>
            </a:r>
          </a:p>
          <a:p>
            <a:pPr lvl="2"/>
            <a:r>
              <a:rPr lang="en-US" dirty="0" smtClean="0"/>
              <a:t>Heavier elements </a:t>
            </a:r>
            <a:r>
              <a:rPr lang="en-US" b="1" dirty="0" smtClean="0"/>
              <a:t>interact earlier </a:t>
            </a:r>
            <a:r>
              <a:rPr lang="en-US" dirty="0" smtClean="0"/>
              <a:t>in the atmosphere and reach their </a:t>
            </a:r>
            <a:r>
              <a:rPr lang="en-US" b="1" dirty="0" smtClean="0"/>
              <a:t>shower maximum</a:t>
            </a:r>
            <a:r>
              <a:rPr lang="en-US" dirty="0" smtClean="0"/>
              <a:t> faster</a:t>
            </a:r>
          </a:p>
          <a:p>
            <a:pPr lvl="1"/>
            <a:r>
              <a:rPr lang="en-US" dirty="0" smtClean="0"/>
              <a:t>Direction of the Cosmic Ray Arrival</a:t>
            </a:r>
          </a:p>
          <a:p>
            <a:pPr lvl="2"/>
            <a:r>
              <a:rPr lang="en-US" dirty="0" smtClean="0"/>
              <a:t>Anisotropy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626488"/>
            <a:ext cx="6537707" cy="60734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1454" y="1600200"/>
            <a:ext cx="232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</a:t>
            </a:r>
          </a:p>
          <a:p>
            <a:r>
              <a:rPr lang="en-US" sz="2800" dirty="0" smtClean="0"/>
              <a:t>Dissertation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4" idx="3"/>
          </p:cNvCxnSpPr>
          <p:nvPr/>
        </p:nvCxnSpPr>
        <p:spPr>
          <a:xfrm rot="10800000" flipV="1">
            <a:off x="6994907" y="2571518"/>
            <a:ext cx="807444" cy="35864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Telescope Array 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9171"/>
            <a:ext cx="8229600" cy="14420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Suppression of cosmic ray flux above 10</a:t>
            </a:r>
            <a:r>
              <a:rPr lang="en-US" sz="2000" baseline="30000" dirty="0" smtClean="0"/>
              <a:t>19.6</a:t>
            </a:r>
            <a:r>
              <a:rPr lang="en-US" sz="2000" dirty="0" smtClean="0"/>
              <a:t> </a:t>
            </a:r>
            <a:r>
              <a:rPr lang="en-US" sz="2000" dirty="0" err="1" smtClean="0"/>
              <a:t>eV</a:t>
            </a:r>
            <a:endParaRPr lang="en-US" sz="2000" dirty="0" smtClean="0"/>
          </a:p>
          <a:p>
            <a:r>
              <a:rPr lang="en-US" sz="2000" dirty="0" smtClean="0"/>
              <a:t>Light Composition </a:t>
            </a:r>
          </a:p>
          <a:p>
            <a:r>
              <a:rPr lang="en-US" sz="2000" dirty="0" smtClean="0"/>
              <a:t>Consistent With GZK interpretation (Interaction with CMB)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18" descr="spectrumt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23" y="2214057"/>
            <a:ext cx="5043462" cy="450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5054951" y="2267301"/>
            <a:ext cx="4089049" cy="40890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9478" y="2082635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MD HYBRID Chemical Composition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90509" y="2136562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 SD Spectrum Measurement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56230" y="2682842"/>
            <a:ext cx="128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</a:t>
            </a:r>
          </a:p>
          <a:p>
            <a:r>
              <a:rPr lang="en-US" dirty="0" smtClean="0"/>
              <a:t>Expectation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8013580" y="3473524"/>
            <a:ext cx="538826" cy="250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09315" y="6075144"/>
            <a:ext cx="128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</a:t>
            </a:r>
          </a:p>
          <a:p>
            <a:r>
              <a:rPr lang="en-US" dirty="0" smtClean="0"/>
              <a:t>Expectation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915203" y="5833817"/>
            <a:ext cx="127599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dshiftSpe.pd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81068" y="2495831"/>
            <a:ext cx="4745976" cy="366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44"/>
            <a:ext cx="8229600" cy="1143000"/>
          </a:xfrm>
        </p:spPr>
        <p:txBody>
          <a:bodyPr/>
          <a:lstStyle/>
          <a:p>
            <a:r>
              <a:rPr lang="en-US" dirty="0" smtClean="0"/>
              <a:t>Telescope Array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18" descr="spectrumta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965" y="2407231"/>
            <a:ext cx="4418767" cy="394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58532" y="1606310"/>
            <a:ext cx="438926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Predicted Spectrum due to:</a:t>
            </a:r>
          </a:p>
          <a:p>
            <a:pPr>
              <a:buFont typeface="Arial"/>
              <a:buChar char="•"/>
            </a:pPr>
            <a:r>
              <a:rPr lang="en-US" dirty="0" smtClean="0"/>
              <a:t>Isotropic proton source at various </a:t>
            </a:r>
            <a:r>
              <a:rPr lang="en-US" dirty="0" err="1" smtClean="0"/>
              <a:t>redshift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GZK Interaction (</a:t>
            </a:r>
            <a:r>
              <a:rPr lang="en-US" dirty="0" err="1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pile up)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1613891"/>
            <a:ext cx="331713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Feature in the spectrum that may</a:t>
            </a:r>
          </a:p>
          <a:p>
            <a:r>
              <a:rPr lang="en-US" dirty="0" smtClean="0"/>
              <a:t>Indicate proton primaries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Auger (Southern Hemisphere)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5993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Also See Suppression</a:t>
            </a:r>
          </a:p>
          <a:p>
            <a:r>
              <a:rPr lang="en-US" sz="2000" dirty="0" smtClean="0"/>
              <a:t>Believe due to acceleration termination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29020" y="2850269"/>
            <a:ext cx="4614979" cy="290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spectrumta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23" y="2214057"/>
            <a:ext cx="5043462" cy="450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1365258" y="4482775"/>
            <a:ext cx="989472" cy="914400"/>
          </a:xfrm>
          <a:prstGeom prst="straightConnector1">
            <a:avLst/>
          </a:prstGeom>
          <a:ln w="635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11175" y="5750852"/>
            <a:ext cx="29047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Heavier Composition than TA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6745071" y="4684577"/>
            <a:ext cx="1512368" cy="620182"/>
          </a:xfrm>
          <a:prstGeom prst="straightConnector1">
            <a:avLst/>
          </a:prstGeom>
          <a:ln w="635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1300" y="5434711"/>
            <a:ext cx="85151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AUGER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omp_hrm_jb_q1q2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6600" y="1014413"/>
            <a:ext cx="355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78" y="-128587"/>
            <a:ext cx="749776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Cosmic Ray Galactic to Extragalactic Transition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418" y="1198563"/>
            <a:ext cx="2798762" cy="4887913"/>
          </a:xfrm>
        </p:spPr>
        <p:txBody>
          <a:bodyPr>
            <a:normAutofit fontScale="40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000" dirty="0" smtClean="0">
                <a:solidFill>
                  <a:srgbClr val="0000FF"/>
                </a:solidFill>
                <a:ea typeface="+mn-ea"/>
                <a:cs typeface="+mn-cs"/>
              </a:rPr>
              <a:t>Fly’s Eye 1986-1992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4000" dirty="0" smtClean="0">
                <a:ea typeface="+mn-ea"/>
              </a:rPr>
              <a:t>Change in composition at 10</a:t>
            </a:r>
            <a:r>
              <a:rPr lang="en-US" sz="4000" baseline="30000" dirty="0" smtClean="0">
                <a:ea typeface="+mn-ea"/>
              </a:rPr>
              <a:t>18.5 </a:t>
            </a:r>
            <a:r>
              <a:rPr lang="en-US" sz="4000" dirty="0" err="1" smtClean="0">
                <a:ea typeface="+mn-ea"/>
              </a:rPr>
              <a:t>eV</a:t>
            </a:r>
            <a:endParaRPr lang="en-US" sz="4000" dirty="0" smtClean="0">
              <a:ea typeface="+mn-ea"/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4000" dirty="0" smtClean="0"/>
              <a:t>Simultaneous spectrum and composition fit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4000" dirty="0" smtClean="0">
              <a:ea typeface="+mn-ea"/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4000" dirty="0" smtClean="0">
              <a:ea typeface="+mn-ea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000" dirty="0" smtClean="0">
                <a:solidFill>
                  <a:srgbClr val="FF0000"/>
                </a:solidFill>
                <a:ea typeface="+mn-ea"/>
                <a:cs typeface="+mn-cs"/>
              </a:rPr>
              <a:t>High Resolution Fly’s Eye (</a:t>
            </a:r>
            <a:r>
              <a:rPr lang="en-US" sz="5000" dirty="0" err="1" smtClean="0">
                <a:solidFill>
                  <a:srgbClr val="FF0000"/>
                </a:solidFill>
                <a:ea typeface="+mn-ea"/>
                <a:cs typeface="+mn-cs"/>
              </a:rPr>
              <a:t>HiRes</a:t>
            </a:r>
            <a:r>
              <a:rPr lang="en-US" sz="5000" dirty="0" smtClean="0">
                <a:solidFill>
                  <a:srgbClr val="FF0000"/>
                </a:solidFill>
                <a:ea typeface="+mn-ea"/>
                <a:cs typeface="+mn-cs"/>
              </a:rPr>
              <a:t>) </a:t>
            </a:r>
            <a:r>
              <a:rPr lang="en-US" sz="5000" dirty="0" smtClean="0">
                <a:ea typeface="+mn-ea"/>
                <a:cs typeface="+mn-cs"/>
              </a:rPr>
              <a:t>1994-2006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4000" dirty="0" smtClean="0">
                <a:ea typeface="+mn-ea"/>
              </a:rPr>
              <a:t>Better </a:t>
            </a:r>
            <a:r>
              <a:rPr lang="en-US" sz="4000" dirty="0" err="1" smtClean="0">
                <a:ea typeface="+mn-ea"/>
              </a:rPr>
              <a:t>Systematics</a:t>
            </a:r>
            <a:endParaRPr lang="en-US" sz="4000" dirty="0" smtClean="0">
              <a:ea typeface="+mn-ea"/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4000" dirty="0" smtClean="0">
                <a:ea typeface="+mn-ea"/>
              </a:rPr>
              <a:t>Better </a:t>
            </a:r>
            <a:r>
              <a:rPr lang="en-US" sz="4000" dirty="0" err="1" smtClean="0">
                <a:ea typeface="+mn-ea"/>
              </a:rPr>
              <a:t>Xmax</a:t>
            </a:r>
            <a:r>
              <a:rPr lang="en-US" sz="4000" dirty="0" smtClean="0">
                <a:ea typeface="+mn-ea"/>
              </a:rPr>
              <a:t> resolution</a:t>
            </a:r>
          </a:p>
          <a:p>
            <a:pPr marL="886968" lvl="2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sz="4000" dirty="0" smtClean="0">
                <a:ea typeface="+mn-ea"/>
              </a:rPr>
              <a:t>35g/cm</a:t>
            </a:r>
            <a:r>
              <a:rPr lang="en-US" sz="4000" baseline="30000" dirty="0" smtClean="0">
                <a:ea typeface="+mn-ea"/>
              </a:rPr>
              <a:t>2 </a:t>
            </a:r>
            <a:r>
              <a:rPr lang="en-US" sz="4000" dirty="0" err="1" smtClean="0">
                <a:ea typeface="+mn-ea"/>
              </a:rPr>
              <a:t>vs</a:t>
            </a:r>
            <a:r>
              <a:rPr lang="en-US" sz="4000" dirty="0" smtClean="0">
                <a:ea typeface="+mn-ea"/>
              </a:rPr>
              <a:t> 55g/cm</a:t>
            </a:r>
            <a:r>
              <a:rPr lang="en-US" sz="4000" baseline="30000" dirty="0" smtClean="0">
                <a:ea typeface="+mn-ea"/>
              </a:rPr>
              <a:t>2</a:t>
            </a:r>
            <a:endParaRPr lang="en-US" sz="4000" dirty="0" smtClean="0">
              <a:ea typeface="+mn-ea"/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4000" dirty="0" smtClean="0">
                <a:ea typeface="+mn-ea"/>
              </a:rPr>
              <a:t>Change in composition measured at 10</a:t>
            </a:r>
            <a:r>
              <a:rPr lang="en-US" sz="4000" baseline="30000" dirty="0" smtClean="0">
                <a:ea typeface="+mn-ea"/>
              </a:rPr>
              <a:t>17.5</a:t>
            </a:r>
          </a:p>
          <a:p>
            <a:pPr marL="886968" lvl="2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sz="4000" dirty="0" smtClean="0">
                <a:ea typeface="+mn-ea"/>
              </a:rPr>
              <a:t>Lower end of </a:t>
            </a:r>
            <a:r>
              <a:rPr lang="en-US" sz="4000" dirty="0" err="1" smtClean="0">
                <a:ea typeface="+mn-ea"/>
              </a:rPr>
              <a:t>HiRes</a:t>
            </a:r>
            <a:r>
              <a:rPr lang="en-US" sz="4000" dirty="0" smtClean="0">
                <a:ea typeface="+mn-ea"/>
              </a:rPr>
              <a:t> sensitivity</a:t>
            </a:r>
          </a:p>
          <a:p>
            <a:pPr marL="886968" lvl="2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sz="4000" dirty="0" smtClean="0">
                <a:ea typeface="+mn-ea"/>
              </a:rPr>
              <a:t>Higher end of MIA sensitivity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6950" y="6297613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FBAE8C-5045-D540-8BA8-D766FECD63D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8438" name="Picture 6" descr="flyeyecomp.tiff"/>
          <p:cNvPicPr>
            <a:picLocks noChangeAspect="1"/>
          </p:cNvPicPr>
          <p:nvPr/>
        </p:nvPicPr>
        <p:blipFill>
          <a:blip r:embed="rId4"/>
          <a:srcRect b="21016"/>
          <a:stretch>
            <a:fillRect/>
          </a:stretch>
        </p:blipFill>
        <p:spPr bwMode="auto">
          <a:xfrm>
            <a:off x="1588" y="1133475"/>
            <a:ext cx="3297237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703263" y="763587"/>
            <a:ext cx="94932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 pitchFamily="-112" charset="0"/>
              </a:rPr>
              <a:t>Fly’s Eye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7409142" y="948531"/>
            <a:ext cx="742950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Gill Sans MT" pitchFamily="-112" charset="0"/>
              </a:rPr>
              <a:t>HiRes</a:t>
            </a:r>
            <a:endParaRPr lang="en-US" dirty="0">
              <a:latin typeface="Gill Sans MT" pitchFamily="-112" charset="0"/>
            </a:endParaRPr>
          </a:p>
        </p:txBody>
      </p:sp>
      <p:pic>
        <p:nvPicPr>
          <p:cNvPr id="18441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263" y="1198563"/>
            <a:ext cx="16954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1628" y="3659981"/>
            <a:ext cx="1408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5"/>
          <p:cNvPicPr>
            <a:picLocks noChangeAspect="1"/>
          </p:cNvPicPr>
          <p:nvPr/>
        </p:nvPicPr>
        <p:blipFill>
          <a:blip r:embed="rId6"/>
          <a:srcRect b="13850"/>
          <a:stretch>
            <a:fillRect/>
          </a:stretch>
        </p:blipFill>
        <p:spPr bwMode="auto">
          <a:xfrm>
            <a:off x="0" y="3625850"/>
            <a:ext cx="33353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55563" y="6488113"/>
            <a:ext cx="36607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 MT" pitchFamily="-112" charset="0"/>
              </a:rPr>
              <a:t>                                                     }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1753394" y="3209132"/>
            <a:ext cx="2873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2590800" y="3217863"/>
            <a:ext cx="3063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272381" y="6119019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2221706" y="6119019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7075610" y="4569619"/>
            <a:ext cx="473075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7940635" y="4568825"/>
            <a:ext cx="47466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3571" y="4930384"/>
            <a:ext cx="28063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Transition at lower</a:t>
            </a:r>
          </a:p>
          <a:p>
            <a:r>
              <a:rPr lang="en-US" dirty="0" smtClean="0"/>
              <a:t>Energy than Fly’s Eye</a:t>
            </a:r>
          </a:p>
          <a:p>
            <a:endParaRPr lang="en-US" dirty="0" smtClean="0"/>
          </a:p>
          <a:p>
            <a:r>
              <a:rPr lang="en-US" dirty="0" err="1" smtClean="0"/>
              <a:t>HiRes</a:t>
            </a:r>
            <a:r>
              <a:rPr lang="en-US" dirty="0" smtClean="0"/>
              <a:t> Stereo and </a:t>
            </a:r>
            <a:r>
              <a:rPr lang="en-US" dirty="0" err="1" smtClean="0"/>
              <a:t>HiRes</a:t>
            </a:r>
            <a:r>
              <a:rPr lang="en-US" dirty="0" smtClean="0"/>
              <a:t>/Mia</a:t>
            </a:r>
          </a:p>
          <a:p>
            <a:r>
              <a:rPr lang="en-US" dirty="0" smtClean="0"/>
              <a:t>Do Not Overlap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STROg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59" y="3293786"/>
            <a:ext cx="3911941" cy="292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8538" y="305205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Second Knee</a:t>
            </a:r>
            <a:endParaRPr lang="en-US" sz="2800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013" y="0"/>
            <a:ext cx="3373437" cy="5508625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  <a:cs typeface="+mn-cs"/>
              </a:rPr>
              <a:t>Inferred by the combined measurement of many experiments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ea typeface="+mn-ea"/>
              </a:rPr>
              <a:t>Different Energy Scales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  <a:cs typeface="+mn-cs"/>
              </a:rPr>
              <a:t>Consistent </a:t>
            </a:r>
            <a:r>
              <a:rPr lang="en-US" sz="2000" dirty="0" smtClean="0"/>
              <a:t>with </a:t>
            </a:r>
            <a:r>
              <a:rPr lang="en-US" sz="2000" dirty="0" err="1" smtClean="0">
                <a:ea typeface="+mn-ea"/>
                <a:cs typeface="+mn-cs"/>
              </a:rPr>
              <a:t>HiRes</a:t>
            </a:r>
            <a:r>
              <a:rPr lang="en-US" sz="2000" dirty="0" smtClean="0">
                <a:ea typeface="+mn-ea"/>
                <a:cs typeface="+mn-cs"/>
              </a:rPr>
              <a:t> composition change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ea typeface="+mn-ea"/>
              </a:rPr>
              <a:t>Need simultaneous spectrum and composition measurement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D4C242-C026-8C43-BDB9-83C7DAD27832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0484" name="Picture 7" descr="kn2com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961"/>
            <a:ext cx="545623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471333" y="3044003"/>
            <a:ext cx="575734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2434676" y="1816649"/>
            <a:ext cx="1908940" cy="545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2144" y="5292936"/>
            <a:ext cx="4427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Single Experiment claims Measurement</a:t>
            </a:r>
          </a:p>
          <a:p>
            <a:endParaRPr lang="en-US" dirty="0" smtClean="0"/>
          </a:p>
          <a:p>
            <a:r>
              <a:rPr lang="en-US" dirty="0" smtClean="0"/>
              <a:t>Location of break lost due to energy rescaling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Documents and Settings\John Matthews\Desktop\Pics-TA\TA-Photos-Select20130916\IMG_41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5512325" y="0"/>
            <a:ext cx="3698875" cy="246323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3500438" cy="33448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>
                <a:ea typeface="+mn-ea"/>
                <a:cs typeface="+mn-cs"/>
              </a:rPr>
              <a:t>Second Knee Observation</a:t>
            </a:r>
          </a:p>
          <a:p>
            <a:pPr marL="765810" lvl="1" indent="-283464">
              <a:buFont typeface="Wingdings 2"/>
              <a:buChar char=""/>
              <a:defRPr/>
            </a:pPr>
            <a:r>
              <a:rPr lang="en-US" sz="1400" dirty="0" smtClean="0"/>
              <a:t>Spectrum measurement</a:t>
            </a:r>
          </a:p>
          <a:p>
            <a:pPr marL="765810" lvl="1" indent="-283464">
              <a:buFont typeface="Wingdings 2"/>
              <a:buChar char=""/>
              <a:defRPr/>
            </a:pPr>
            <a:r>
              <a:rPr lang="en-US" sz="1400" dirty="0" smtClean="0"/>
              <a:t>C</a:t>
            </a:r>
            <a:r>
              <a:rPr lang="en-US" sz="1400" dirty="0" smtClean="0">
                <a:ea typeface="+mn-ea"/>
                <a:cs typeface="+mn-cs"/>
              </a:rPr>
              <a:t>omposition Measurement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>
                <a:ea typeface="+mn-ea"/>
                <a:cs typeface="+mn-cs"/>
              </a:rPr>
              <a:t>Overlaps with MD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>
                <a:ea typeface="+mn-ea"/>
                <a:cs typeface="+mn-cs"/>
              </a:rPr>
              <a:t>Surface Detectors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400" dirty="0" smtClean="0">
                <a:ea typeface="+mn-ea"/>
              </a:rPr>
              <a:t>Graded Infill Array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400" dirty="0" smtClean="0">
                <a:ea typeface="+mn-ea"/>
              </a:rPr>
              <a:t>0.4km, 0.6km and 1.2km spacing</a:t>
            </a:r>
            <a:endParaRPr lang="en-US" sz="1800" dirty="0" smtClean="0">
              <a:ea typeface="+mn-ea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>
                <a:ea typeface="+mn-ea"/>
                <a:cs typeface="+mn-cs"/>
              </a:rPr>
              <a:t>Fluorescence Detectors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400" dirty="0" smtClean="0">
                <a:ea typeface="+mn-ea"/>
              </a:rPr>
              <a:t>10 Telescopes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400" dirty="0" smtClean="0">
                <a:ea typeface="+mn-ea"/>
              </a:rPr>
              <a:t>Covering 31-59 degrees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>
                <a:ea typeface="+mn-ea"/>
                <a:cs typeface="+mn-cs"/>
              </a:rPr>
              <a:t>Sensitive from 10</a:t>
            </a:r>
            <a:r>
              <a:rPr lang="en-US" sz="1800" baseline="30000" dirty="0" smtClean="0">
                <a:ea typeface="+mn-ea"/>
                <a:cs typeface="+mn-cs"/>
              </a:rPr>
              <a:t>16.5</a:t>
            </a:r>
            <a:r>
              <a:rPr lang="en-US" sz="1800" dirty="0" smtClean="0">
                <a:ea typeface="+mn-ea"/>
                <a:cs typeface="+mn-cs"/>
              </a:rPr>
              <a:t> to 10</a:t>
            </a:r>
            <a:r>
              <a:rPr lang="en-US" sz="1800" baseline="30000" dirty="0" smtClean="0">
                <a:ea typeface="+mn-ea"/>
                <a:cs typeface="+mn-cs"/>
              </a:rPr>
              <a:t>18.5</a:t>
            </a:r>
            <a:endParaRPr lang="en-US" sz="1800" dirty="0" smtClean="0">
              <a:ea typeface="+mn-ea"/>
              <a:cs typeface="+mn-cs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800" dirty="0">
              <a:ea typeface="+mn-ea"/>
              <a:cs typeface="+mn-cs"/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0D0194-CCE4-BC41-94C4-FD913DA028A0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9400" y="3459163"/>
            <a:ext cx="2044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11013" y="3327634"/>
            <a:ext cx="711200" cy="86458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5322888" y="2822575"/>
            <a:ext cx="992187" cy="504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4707732" y="4807744"/>
            <a:ext cx="2205037" cy="974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142875" y="0"/>
            <a:ext cx="5719763" cy="942975"/>
          </a:xfrm>
          <a:prstGeom prst="rect">
            <a:avLst/>
          </a:prstGeom>
        </p:spPr>
        <p:txBody>
          <a:bodyPr anchor="ctr"/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Telescope Array Low Energy Extension (TALE)</a:t>
            </a:r>
          </a:p>
        </p:txBody>
      </p:sp>
      <p:pic>
        <p:nvPicPr>
          <p:cNvPr id="21512" name="Picture 12" descr="talepic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7613" y="2771775"/>
            <a:ext cx="2846387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9" descr="EnergyHist.tif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8" y="4773613"/>
            <a:ext cx="370046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Box 13"/>
          <p:cNvSpPr txBox="1">
            <a:spLocks noChangeArrowheads="1"/>
          </p:cNvSpPr>
          <p:nvPr/>
        </p:nvSpPr>
        <p:spPr bwMode="auto">
          <a:xfrm>
            <a:off x="2420938" y="6546850"/>
            <a:ext cx="1716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itchFamily="-112" charset="0"/>
              </a:rPr>
              <a:t>log(Energy [eV])</a:t>
            </a:r>
          </a:p>
        </p:txBody>
      </p:sp>
      <p:sp>
        <p:nvSpPr>
          <p:cNvPr id="21516" name="TextBox 14"/>
          <p:cNvSpPr txBox="1">
            <a:spLocks noChangeArrowheads="1"/>
          </p:cNvSpPr>
          <p:nvPr/>
        </p:nvSpPr>
        <p:spPr bwMode="auto">
          <a:xfrm rot="-5400000">
            <a:off x="-829469" y="5533231"/>
            <a:ext cx="1892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itchFamily="-112" charset="0"/>
              </a:rPr>
              <a:t>Number of Events</a:t>
            </a:r>
          </a:p>
        </p:txBody>
      </p:sp>
      <p:sp>
        <p:nvSpPr>
          <p:cNvPr id="17" name="Sun 16"/>
          <p:cNvSpPr/>
          <p:nvPr/>
        </p:nvSpPr>
        <p:spPr>
          <a:xfrm>
            <a:off x="6468537" y="3183471"/>
            <a:ext cx="384048" cy="365760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8" name="TextBox 17"/>
          <p:cNvSpPr txBox="1">
            <a:spLocks noChangeArrowheads="1"/>
          </p:cNvSpPr>
          <p:nvPr/>
        </p:nvSpPr>
        <p:spPr bwMode="auto">
          <a:xfrm>
            <a:off x="6434138" y="2851150"/>
            <a:ext cx="1843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itchFamily="-112" charset="0"/>
              </a:rPr>
              <a:t>TALE and MD FD</a:t>
            </a:r>
          </a:p>
        </p:txBody>
      </p:sp>
      <p:sp>
        <p:nvSpPr>
          <p:cNvPr id="19" name="Sun 18"/>
          <p:cNvSpPr/>
          <p:nvPr/>
        </p:nvSpPr>
        <p:spPr>
          <a:xfrm>
            <a:off x="4732868" y="3369967"/>
            <a:ext cx="193548" cy="182880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20" name="TextBox 19"/>
          <p:cNvSpPr txBox="1">
            <a:spLocks noChangeArrowheads="1"/>
          </p:cNvSpPr>
          <p:nvPr/>
        </p:nvSpPr>
        <p:spPr bwMode="auto">
          <a:xfrm>
            <a:off x="2136775" y="4892675"/>
            <a:ext cx="1757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Monte Carlo:</a:t>
            </a:r>
          </a:p>
          <a:p>
            <a:r>
              <a:rPr lang="en-US" sz="1600"/>
              <a:t>Hybrid Sensitivity</a:t>
            </a:r>
          </a:p>
        </p:txBody>
      </p:sp>
      <p:sp>
        <p:nvSpPr>
          <p:cNvPr id="22" name="Oval 21"/>
          <p:cNvSpPr/>
          <p:nvPr/>
        </p:nvSpPr>
        <p:spPr>
          <a:xfrm>
            <a:off x="6852585" y="912939"/>
            <a:ext cx="2291415" cy="838244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8067675" y="471488"/>
            <a:ext cx="444500" cy="441325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4" name="TextBox 7"/>
          <p:cNvSpPr txBox="1">
            <a:spLocks noChangeArrowheads="1"/>
          </p:cNvSpPr>
          <p:nvPr/>
        </p:nvSpPr>
        <p:spPr bwMode="auto">
          <a:xfrm>
            <a:off x="7446963" y="101600"/>
            <a:ext cx="14636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Gill Sans MT" pitchFamily="-112" charset="0"/>
              </a:rPr>
              <a:t>TALE BUILDING</a:t>
            </a:r>
          </a:p>
        </p:txBody>
      </p:sp>
      <p:sp>
        <p:nvSpPr>
          <p:cNvPr id="21525" name="TextBox 53"/>
          <p:cNvSpPr txBox="1">
            <a:spLocks noChangeArrowheads="1"/>
          </p:cNvSpPr>
          <p:nvPr/>
        </p:nvSpPr>
        <p:spPr bwMode="auto">
          <a:xfrm>
            <a:off x="1131888" y="4487863"/>
            <a:ext cx="18732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itchFamily="-112" charset="0"/>
              </a:rPr>
              <a:t>Hybrid Sensitivity</a:t>
            </a:r>
          </a:p>
        </p:txBody>
      </p:sp>
      <p:sp>
        <p:nvSpPr>
          <p:cNvPr id="29" name="Oval 28"/>
          <p:cNvSpPr/>
          <p:nvPr/>
        </p:nvSpPr>
        <p:spPr>
          <a:xfrm>
            <a:off x="4137025" y="4970857"/>
            <a:ext cx="120650" cy="976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27" name="TextBox 11"/>
          <p:cNvSpPr txBox="1">
            <a:spLocks noChangeArrowheads="1"/>
          </p:cNvSpPr>
          <p:nvPr/>
        </p:nvSpPr>
        <p:spPr bwMode="auto">
          <a:xfrm>
            <a:off x="4032250" y="3459163"/>
            <a:ext cx="1157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Gill Sans MT" pitchFamily="-112" charset="0"/>
              </a:rPr>
              <a:t>Middle Drum FD</a:t>
            </a:r>
          </a:p>
        </p:txBody>
      </p:sp>
      <p:sp>
        <p:nvSpPr>
          <p:cNvPr id="21528" name="TextBox 20"/>
          <p:cNvSpPr txBox="1">
            <a:spLocks noChangeArrowheads="1"/>
          </p:cNvSpPr>
          <p:nvPr/>
        </p:nvSpPr>
        <p:spPr bwMode="auto">
          <a:xfrm>
            <a:off x="5394325" y="3503613"/>
            <a:ext cx="960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itchFamily="-112" charset="0"/>
              </a:rPr>
              <a:t>700 km</a:t>
            </a:r>
            <a:r>
              <a:rPr lang="en-US" baseline="30000">
                <a:latin typeface="Gill Sans MT" pitchFamily="-112" charset="0"/>
              </a:rPr>
              <a:t>2</a:t>
            </a:r>
            <a:endParaRPr lang="en-US">
              <a:latin typeface="Gill Sans MT" pitchFamily="-112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88052" y="5114791"/>
            <a:ext cx="120650" cy="976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30" name="TextBox 10"/>
          <p:cNvSpPr txBox="1">
            <a:spLocks noChangeArrowheads="1"/>
          </p:cNvSpPr>
          <p:nvPr/>
        </p:nvSpPr>
        <p:spPr bwMode="auto">
          <a:xfrm>
            <a:off x="5062538" y="4889500"/>
            <a:ext cx="1028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Gill Sans MT" pitchFamily="-112" charset="0"/>
              </a:rPr>
              <a:t>Black Rock FD</a:t>
            </a:r>
          </a:p>
        </p:txBody>
      </p:sp>
      <p:sp>
        <p:nvSpPr>
          <p:cNvPr id="21531" name="TextBox 9"/>
          <p:cNvSpPr txBox="1">
            <a:spLocks noChangeArrowheads="1"/>
          </p:cNvSpPr>
          <p:nvPr/>
        </p:nvSpPr>
        <p:spPr bwMode="auto">
          <a:xfrm>
            <a:off x="4089400" y="4708525"/>
            <a:ext cx="11858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Gill Sans MT" pitchFamily="-112" charset="0"/>
              </a:rPr>
              <a:t>Long Ridge FD</a:t>
            </a:r>
          </a:p>
        </p:txBody>
      </p:sp>
      <p:pic>
        <p:nvPicPr>
          <p:cNvPr id="39" name="Picture 38" descr="IMG_41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4359" y="471488"/>
            <a:ext cx="1806180" cy="2711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TALE FD (This Dissertation)</a:t>
            </a:r>
            <a:endParaRPr lang="en-US" dirty="0"/>
          </a:p>
        </p:txBody>
      </p:sp>
      <p:pic>
        <p:nvPicPr>
          <p:cNvPr id="18" name="Content Placeholder 17" descr="cherenkov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27646" b="-27646"/>
              <a:stretch>
                <a:fillRect/>
              </a:stretch>
            </p:blipFill>
          </mc:Choice>
          <mc:Fallback>
            <p:blipFill>
              <a:blip r:embed="rId3"/>
              <a:srcRect t="-27646" b="-27646"/>
              <a:stretch>
                <a:fillRect/>
              </a:stretch>
            </p:blipFill>
          </mc:Fallback>
        </mc:AlternateContent>
        <p:spPr>
          <a:xfrm>
            <a:off x="4519742" y="3624265"/>
            <a:ext cx="4100512" cy="34644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ex70c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705" y="1932760"/>
            <a:ext cx="423703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2705" y="2564054"/>
            <a:ext cx="4123314" cy="147320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2705" y="4037254"/>
            <a:ext cx="4123314" cy="15578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84931" y="1739085"/>
            <a:ext cx="744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TALE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rot="16200000" flipH="1">
            <a:off x="487552" y="2077032"/>
            <a:ext cx="456671" cy="51737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0448" y="5869760"/>
            <a:ext cx="544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535375" y="5614710"/>
            <a:ext cx="458789" cy="419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56191" y="4037254"/>
            <a:ext cx="199401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Cherenkov “BLAST”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6293793" y="4423645"/>
            <a:ext cx="519822" cy="4857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29468" y="6171684"/>
            <a:ext cx="291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TALE Above MD Field of View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713028" y="1375210"/>
            <a:ext cx="4167058" cy="2377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Instrument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deploy the TALE fluorescence detector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Resolve any operational obstacles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/>
              <a:t>Lower the TA energy threshold to 10</a:t>
            </a:r>
            <a:r>
              <a:rPr lang="en-US" sz="2000" baseline="30000" noProof="0" dirty="0" smtClean="0"/>
              <a:t>16.5 </a:t>
            </a:r>
            <a:r>
              <a:rPr lang="en-US" sz="2000" noProof="0" dirty="0" err="1" smtClean="0"/>
              <a:t>eV</a:t>
            </a:r>
            <a:endParaRPr lang="en-US" sz="2000" noProof="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Measure the the cosmic ray spectrum from 10</a:t>
            </a:r>
            <a:r>
              <a:rPr lang="en-US" sz="2000" baseline="30000" dirty="0" smtClean="0"/>
              <a:t>16.5</a:t>
            </a:r>
            <a:r>
              <a:rPr lang="en-US" sz="2000" dirty="0" smtClean="0"/>
              <a:t>-10</a:t>
            </a:r>
            <a:r>
              <a:rPr lang="en-US" sz="2000" baseline="30000" dirty="0" smtClean="0"/>
              <a:t>18.5</a:t>
            </a:r>
            <a:r>
              <a:rPr lang="en-US" sz="2000" dirty="0" smtClean="0"/>
              <a:t> </a:t>
            </a:r>
            <a:r>
              <a:rPr lang="en-US" sz="2000" dirty="0" err="1" smtClean="0"/>
              <a:t>eV</a:t>
            </a:r>
            <a:endParaRPr lang="en-US" sz="2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noProof="0" dirty="0" smtClean="0"/>
              <a:t> 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0650" y="0"/>
            <a:ext cx="59360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TALE Instrumentation</a:t>
            </a:r>
            <a:br>
              <a:rPr lang="en-US" dirty="0" smtClean="0"/>
            </a:br>
            <a:r>
              <a:rPr lang="en-US" dirty="0" smtClean="0"/>
              <a:t>(10 Telescopes)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6823"/>
            <a:ext cx="4888182" cy="237768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2009-2013</a:t>
            </a:r>
          </a:p>
          <a:p>
            <a:r>
              <a:rPr lang="en-US" sz="2000" dirty="0" smtClean="0"/>
              <a:t>Jeremy Smith (Electrical Engineer) and myself</a:t>
            </a:r>
          </a:p>
          <a:p>
            <a:r>
              <a:rPr lang="en-US" sz="2000" dirty="0" smtClean="0"/>
              <a:t>Refurbishment of </a:t>
            </a:r>
            <a:r>
              <a:rPr lang="en-US" sz="2000" dirty="0" err="1" smtClean="0"/>
              <a:t>HiRes</a:t>
            </a:r>
            <a:r>
              <a:rPr lang="en-US" sz="2000" dirty="0" smtClean="0"/>
              <a:t>-II Components</a:t>
            </a:r>
          </a:p>
          <a:p>
            <a:r>
              <a:rPr lang="en-US" sz="2000" dirty="0" smtClean="0"/>
              <a:t>Develop new Link System</a:t>
            </a:r>
          </a:p>
          <a:p>
            <a:r>
              <a:rPr lang="en-US" sz="2000" dirty="0" smtClean="0"/>
              <a:t>Redesigned for Higher Data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28613" r="25214"/>
          <a:stretch>
            <a:fillRect/>
          </a:stretch>
        </p:blipFill>
        <p:spPr bwMode="auto">
          <a:xfrm>
            <a:off x="4556389" y="3471074"/>
            <a:ext cx="4568371" cy="32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_27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98" y="3854510"/>
            <a:ext cx="4118429" cy="2745619"/>
          </a:xfrm>
          <a:prstGeom prst="rect">
            <a:avLst/>
          </a:prstGeom>
        </p:spPr>
      </p:pic>
      <p:pic>
        <p:nvPicPr>
          <p:cNvPr id="5" name="Picture 4" descr="Zach-in-Bo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5400000">
            <a:off x="5094763" y="-435286"/>
            <a:ext cx="3530104" cy="456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203526" y="651605"/>
            <a:ext cx="7924800" cy="4191000"/>
            <a:chOff x="0" y="0"/>
            <a:chExt cx="9202" cy="4320"/>
          </a:xfrm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20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9" y="0"/>
              <a:ext cx="4162" cy="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" name="Line 6"/>
            <p:cNvSpPr>
              <a:spLocks noChangeShapeType="1"/>
            </p:cNvSpPr>
            <p:nvPr/>
          </p:nvSpPr>
          <p:spPr bwMode="auto">
            <a:xfrm flipH="1" flipV="1">
              <a:off x="5030" y="0"/>
              <a:ext cx="1512" cy="26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H="1">
              <a:off x="5039" y="3483"/>
              <a:ext cx="1512" cy="4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40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0004" y="-221520"/>
            <a:ext cx="7158037" cy="873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Telescope Array Experiment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>
          <a:xfrm>
            <a:off x="4370163" y="592533"/>
            <a:ext cx="4773837" cy="40967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1600" dirty="0" smtClean="0">
                <a:ea typeface="ＭＳ Ｐゴシック" pitchFamily="-112" charset="-128"/>
                <a:cs typeface="ＭＳ Ｐゴシック" pitchFamily="-112" charset="-128"/>
              </a:rPr>
              <a:t>Array of 507 Plastic </a:t>
            </a:r>
            <a:r>
              <a:rPr lang="en-US" sz="1600" dirty="0" err="1" smtClean="0">
                <a:ea typeface="ＭＳ Ｐゴシック" pitchFamily="-112" charset="-128"/>
                <a:cs typeface="ＭＳ Ｐゴシック" pitchFamily="-112" charset="-128"/>
              </a:rPr>
              <a:t>Scintillator</a:t>
            </a:r>
            <a:r>
              <a:rPr lang="en-US" sz="1600" dirty="0" smtClean="0">
                <a:ea typeface="ＭＳ Ｐゴシック" pitchFamily="-112" charset="-128"/>
                <a:cs typeface="ＭＳ Ｐゴシック" pitchFamily="-112" charset="-128"/>
              </a:rPr>
              <a:t> Counters</a:t>
            </a:r>
          </a:p>
          <a:p>
            <a:pPr lvl="1" eaLnBrk="1" hangingPunct="1"/>
            <a:r>
              <a:rPr lang="en-US" sz="1600" dirty="0" smtClean="0"/>
              <a:t>1.2 km spacing</a:t>
            </a:r>
          </a:p>
          <a:p>
            <a:pPr lvl="1" eaLnBrk="1" hangingPunct="1"/>
            <a:r>
              <a:rPr lang="en-US" sz="1600" dirty="0" smtClean="0"/>
              <a:t>Fully efficient </a:t>
            </a:r>
          </a:p>
          <a:p>
            <a:pPr lvl="1" eaLnBrk="1" hangingPunct="1">
              <a:buFont typeface="Verdana" pitchFamily="-112" charset="0"/>
              <a:buNone/>
            </a:pPr>
            <a:r>
              <a:rPr lang="en-US" sz="1600" dirty="0" smtClean="0"/>
              <a:t>	above 10</a:t>
            </a:r>
            <a:r>
              <a:rPr lang="en-US" sz="1600" baseline="30000" dirty="0" smtClean="0"/>
              <a:t>19</a:t>
            </a:r>
            <a:r>
              <a:rPr lang="en-US" sz="1600" dirty="0" smtClean="0"/>
              <a:t> </a:t>
            </a:r>
            <a:r>
              <a:rPr lang="en-US" sz="1600" dirty="0" err="1" smtClean="0"/>
              <a:t>eV</a:t>
            </a:r>
            <a:endParaRPr lang="en-US" sz="1600" dirty="0" smtClean="0"/>
          </a:p>
          <a:p>
            <a:pPr eaLnBrk="1" hangingPunct="1"/>
            <a:r>
              <a:rPr lang="en-US" sz="1600" dirty="0" smtClean="0">
                <a:ea typeface="ＭＳ Ｐゴシック" pitchFamily="-112" charset="-128"/>
                <a:cs typeface="ＭＳ Ｐゴシック" pitchFamily="-112" charset="-128"/>
              </a:rPr>
              <a:t>3 Fluorescence Detector Stations</a:t>
            </a:r>
          </a:p>
          <a:p>
            <a:pPr lvl="1" eaLnBrk="1" hangingPunct="1"/>
            <a:r>
              <a:rPr lang="en-US" sz="1600" dirty="0" smtClean="0"/>
              <a:t>12 or 14 telescopes per station</a:t>
            </a:r>
          </a:p>
          <a:p>
            <a:pPr lvl="1" eaLnBrk="1" hangingPunct="1"/>
            <a:r>
              <a:rPr lang="en-US" sz="1600" dirty="0" smtClean="0"/>
              <a:t>View 3°-31° in elevation</a:t>
            </a:r>
          </a:p>
          <a:p>
            <a:pPr eaLnBrk="1" hangingPunct="1"/>
            <a:r>
              <a:rPr lang="en-US" sz="1600" dirty="0" smtClean="0">
                <a:ea typeface="ＭＳ Ｐゴシック" pitchFamily="-112" charset="-128"/>
                <a:cs typeface="ＭＳ Ｐゴシック" pitchFamily="-112" charset="-128"/>
              </a:rPr>
              <a:t>Designed for detecting air showers above 10</a:t>
            </a:r>
            <a:r>
              <a:rPr lang="en-US" sz="1600" baseline="30000" dirty="0" smtClean="0">
                <a:ea typeface="ＭＳ Ｐゴシック" pitchFamily="-112" charset="-128"/>
                <a:cs typeface="ＭＳ Ｐゴシック" pitchFamily="-112" charset="-128"/>
              </a:rPr>
              <a:t>18 </a:t>
            </a:r>
            <a:r>
              <a:rPr lang="en-US" sz="1600" dirty="0" err="1" smtClean="0">
                <a:ea typeface="ＭＳ Ｐゴシック" pitchFamily="-112" charset="-128"/>
                <a:cs typeface="ＭＳ Ｐゴシック" pitchFamily="-112" charset="-128"/>
              </a:rPr>
              <a:t>eV</a:t>
            </a:r>
            <a:endParaRPr lang="en-US" sz="16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lvl="1" eaLnBrk="1" hangingPunct="1"/>
            <a:r>
              <a:rPr lang="en-US" sz="1600" dirty="0" smtClean="0"/>
              <a:t>Many Interesting features not in this energy Range</a:t>
            </a:r>
          </a:p>
        </p:txBody>
      </p:sp>
      <p:pic>
        <p:nvPicPr>
          <p:cNvPr id="16397" name="Picture 14" descr="mdbl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2025" y="4945063"/>
            <a:ext cx="28813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7" descr="s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8" y="4937125"/>
            <a:ext cx="2244725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6" descr="efficienc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8418" y="3738690"/>
            <a:ext cx="3819929" cy="31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5FF9773-FC6C-5D45-8647-8439CA231EC2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24413" y="3661267"/>
            <a:ext cx="362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Detector Efficiency </a:t>
            </a:r>
            <a:r>
              <a:rPr lang="en-US" dirty="0" err="1" smtClean="0"/>
              <a:t>vs</a:t>
            </a:r>
            <a:r>
              <a:rPr lang="en-US" dirty="0" smtClean="0"/>
              <a:t> Energy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195349" y="738286"/>
            <a:ext cx="1050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MD/TALE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59977" y="3738690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 FD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5221" y="3668717"/>
            <a:ext cx="7104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LR FD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03526" y="5242724"/>
            <a:ext cx="11616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 Surface</a:t>
            </a:r>
          </a:p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246313" y="5071958"/>
            <a:ext cx="1649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MD FD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 DATA Collection Periods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594429"/>
          <a:ext cx="8229600" cy="150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514"/>
                <a:gridCol w="2267857"/>
                <a:gridCol w="4931229"/>
              </a:tblGrid>
              <a:tr h="391478">
                <a:tc>
                  <a:txBody>
                    <a:bodyPr/>
                    <a:lstStyle/>
                    <a:p>
                      <a:r>
                        <a:rPr lang="en-US" dirty="0" smtClean="0"/>
                        <a:t>Epoch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 2013</a:t>
                      </a:r>
                      <a:r>
                        <a:rPr lang="en-US" baseline="0" dirty="0" smtClean="0"/>
                        <a:t> – Jan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Stable Operation.</a:t>
                      </a:r>
                      <a:r>
                        <a:rPr lang="en-US" baseline="0" dirty="0" smtClean="0"/>
                        <a:t> Tube gain ~0.6 ADC/NPE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2014 – June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Unstable Testing Period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2014 -</a:t>
                      </a:r>
                      <a:r>
                        <a:rPr lang="en-US" baseline="0" dirty="0" smtClean="0"/>
                        <a:t>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Stable operation.</a:t>
                      </a:r>
                      <a:r>
                        <a:rPr lang="en-US" baseline="0" dirty="0" smtClean="0"/>
                        <a:t> Tube gain ~1.0 ADC/NPE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45368" y="1959429"/>
            <a:ext cx="19144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This Dissertation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217714" y="2902857"/>
            <a:ext cx="8469086" cy="52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7287595" y="2334595"/>
            <a:ext cx="574096" cy="56242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6001" y="4519329"/>
            <a:ext cx="6896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Bug in calibration lead Epoch 1 low gain  - Reduced aperture of detector</a:t>
            </a:r>
          </a:p>
          <a:p>
            <a:pPr>
              <a:buFont typeface="Arial"/>
              <a:buChar char="•"/>
            </a:pPr>
            <a:r>
              <a:rPr lang="en-US" dirty="0" smtClean="0"/>
              <a:t>Stable Data Set for detector evaluation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Data set to validate the detector</a:t>
            </a:r>
          </a:p>
          <a:p>
            <a:pPr>
              <a:buFont typeface="Arial"/>
              <a:buChar char="•"/>
            </a:pPr>
            <a:r>
              <a:rPr lang="en-US" dirty="0" smtClean="0"/>
              <a:t>“Close The Loop”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Epoch 3 : High Statistics Data Set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leExampl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1057556" y="417289"/>
            <a:ext cx="9541992" cy="52477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3351"/>
            <a:ext cx="2133600" cy="365125"/>
          </a:xfrm>
        </p:spPr>
        <p:txBody>
          <a:bodyPr/>
          <a:lstStyle/>
          <a:p>
            <a:fld id="{9F4F8899-7711-3E46-964C-E94C886BB5A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pmtCluFa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644" y="3815427"/>
            <a:ext cx="3492886" cy="2699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6290" y="2177146"/>
            <a:ext cx="20925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PMT Camera Cluster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7130669" y="2890666"/>
            <a:ext cx="1268949" cy="58057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5696858" y="1686238"/>
            <a:ext cx="1309433" cy="49091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3286" y="2177145"/>
            <a:ext cx="17651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Telescope Mirror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rot="16200000" flipH="1">
            <a:off x="3153646" y="2978667"/>
            <a:ext cx="864383" cy="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916" y="4916715"/>
            <a:ext cx="174988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Electronics Crate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073144" y="4248144"/>
            <a:ext cx="1101286" cy="23585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-390070"/>
            <a:ext cx="8229600" cy="1143000"/>
          </a:xfrm>
        </p:spPr>
        <p:txBody>
          <a:bodyPr/>
          <a:lstStyle/>
          <a:p>
            <a:r>
              <a:rPr lang="en-US" dirty="0" smtClean="0"/>
              <a:t>Example of a TALE telescope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00772" y="5665017"/>
            <a:ext cx="3945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collected by mirror</a:t>
            </a:r>
          </a:p>
          <a:p>
            <a:r>
              <a:rPr lang="en-US" dirty="0" smtClean="0"/>
              <a:t>Focused onto PMT Camera</a:t>
            </a:r>
          </a:p>
          <a:p>
            <a:r>
              <a:rPr lang="en-US" dirty="0" smtClean="0"/>
              <a:t>PMT Signals read out by electronics rack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12" y="0"/>
            <a:ext cx="834721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TALE Communication Structure: </a:t>
            </a:r>
            <a:br>
              <a:rPr lang="en-US" dirty="0" smtClean="0"/>
            </a:br>
            <a:r>
              <a:rPr lang="en-US" dirty="0" smtClean="0"/>
              <a:t>Star Pattern 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5958726" y="6171183"/>
            <a:ext cx="2133600" cy="365125"/>
          </a:xfrm>
          <a:prstGeom prst="rect">
            <a:avLst/>
          </a:prstGeom>
        </p:spPr>
        <p:txBody>
          <a:bodyPr/>
          <a:lstStyle/>
          <a:p>
            <a:fld id="{0B22DB6F-AB69-1B49-8931-8C1A9DE1ED7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1401" y="1379711"/>
            <a:ext cx="2264330" cy="7913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Operator Linux PC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(MDRUN)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75829" y="3064341"/>
            <a:ext cx="1656877" cy="9754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Central Timing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Comm.</a:t>
            </a:r>
          </a:p>
        </p:txBody>
      </p:sp>
      <p:cxnSp>
        <p:nvCxnSpPr>
          <p:cNvPr id="8" name="Straight Arrow Connector 7"/>
          <p:cNvCxnSpPr>
            <a:stCxn id="5" idx="2"/>
            <a:endCxn id="6" idx="0"/>
          </p:cNvCxnSpPr>
          <p:nvPr/>
        </p:nvCxnSpPr>
        <p:spPr>
          <a:xfrm rot="5400000">
            <a:off x="4062300" y="2613075"/>
            <a:ext cx="893234" cy="92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82766" y="3155245"/>
            <a:ext cx="1174856" cy="772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Board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82766" y="4673622"/>
            <a:ext cx="1174856" cy="772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Board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09430" y="2815877"/>
            <a:ext cx="1748192" cy="32208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FADC Boards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4566" y="5470173"/>
            <a:ext cx="1748192" cy="32208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FADC Boards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970" y="3081625"/>
            <a:ext cx="1174856" cy="772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Board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2970" y="4600002"/>
            <a:ext cx="1174856" cy="772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Board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970" y="5303969"/>
            <a:ext cx="1748192" cy="32208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FADC Boards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2970" y="2742257"/>
            <a:ext cx="1748192" cy="32208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FADC Boards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66405" y="3758561"/>
            <a:ext cx="1086049" cy="10991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Rack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Control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Module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8137" y="3758561"/>
            <a:ext cx="1086049" cy="10991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Rack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Control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Module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>
            <a:endCxn id="21" idx="3"/>
          </p:cNvCxnSpPr>
          <p:nvPr/>
        </p:nvCxnSpPr>
        <p:spPr>
          <a:xfrm rot="10800000" flipV="1">
            <a:off x="2974187" y="3758561"/>
            <a:ext cx="701643" cy="5495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0" idx="1"/>
          </p:cNvCxnSpPr>
          <p:nvPr/>
        </p:nvCxnSpPr>
        <p:spPr>
          <a:xfrm>
            <a:off x="5332706" y="3758561"/>
            <a:ext cx="733699" cy="5495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31162" y="6120383"/>
            <a:ext cx="263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Mirror Link Modules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0"/>
            <a:endCxn id="21" idx="2"/>
          </p:cNvCxnSpPr>
          <p:nvPr/>
        </p:nvCxnSpPr>
        <p:spPr>
          <a:xfrm rot="16200000" flipV="1">
            <a:off x="2458619" y="4830224"/>
            <a:ext cx="1262703" cy="13176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0"/>
            <a:endCxn id="20" idx="2"/>
          </p:cNvCxnSpPr>
          <p:nvPr/>
        </p:nvCxnSpPr>
        <p:spPr>
          <a:xfrm rot="5400000" flipH="1" flipV="1">
            <a:off x="4547753" y="4058706"/>
            <a:ext cx="1262703" cy="2860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227566" y="43081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 Individual Camera Bandwidth:</a:t>
            </a:r>
          </a:p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10 Mbytes/Sec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7539" y="1379711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Allows Higher Data Rate</a:t>
            </a:r>
          </a:p>
          <a:p>
            <a:r>
              <a:rPr lang="en-US" dirty="0" smtClean="0"/>
              <a:t>Than </a:t>
            </a:r>
            <a:r>
              <a:rPr lang="en-US" dirty="0" err="1" smtClean="0"/>
              <a:t>HiRes</a:t>
            </a:r>
            <a:r>
              <a:rPr lang="en-US" dirty="0" smtClean="0"/>
              <a:t>-II Ring Network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ingleChannelDAtaFlow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9028" r="-19028"/>
              <a:stretch>
                <a:fillRect/>
              </a:stretch>
            </p:blipFill>
          </mc:Choice>
          <mc:Fallback>
            <p:blipFill>
              <a:blip r:embed="rId3"/>
              <a:srcRect l="-19028" r="-19028"/>
              <a:stretch>
                <a:fillRect/>
              </a:stretch>
            </p:blipFill>
          </mc:Fallback>
        </mc:AlternateContent>
        <p:spPr>
          <a:xfrm>
            <a:off x="-1306943" y="858082"/>
            <a:ext cx="10220868" cy="56210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773639"/>
            <a:ext cx="2133600" cy="365125"/>
          </a:xfrm>
        </p:spPr>
        <p:txBody>
          <a:bodyPr/>
          <a:lstStyle/>
          <a:p>
            <a:fld id="{9F4F8899-7711-3E46-964C-E94C886BB5A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4" descr="triggerBoard.jpg"/>
          <p:cNvPicPr>
            <a:picLocks noChangeAspect="1"/>
          </p:cNvPicPr>
          <p:nvPr/>
        </p:nvPicPr>
        <p:blipFill>
          <a:blip r:embed="rId4"/>
          <a:srcRect l="-59579" r="-59579"/>
          <a:stretch>
            <a:fillRect/>
          </a:stretch>
        </p:blipFill>
        <p:spPr>
          <a:xfrm>
            <a:off x="6265993" y="2441791"/>
            <a:ext cx="3480378" cy="1914074"/>
          </a:xfrm>
          <a:prstGeom prst="rect">
            <a:avLst/>
          </a:prstGeom>
        </p:spPr>
      </p:pic>
      <p:pic>
        <p:nvPicPr>
          <p:cNvPr id="7" name="Picture 6" descr="feadcBo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455" y="417289"/>
            <a:ext cx="2001832" cy="1547283"/>
          </a:xfrm>
          <a:prstGeom prst="rect">
            <a:avLst/>
          </a:prstGeom>
        </p:spPr>
      </p:pic>
      <p:pic>
        <p:nvPicPr>
          <p:cNvPr id="8" name="Picture 7" descr="PMTdraw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955" y="1983816"/>
            <a:ext cx="2259411" cy="1702089"/>
          </a:xfrm>
          <a:prstGeom prst="rect">
            <a:avLst/>
          </a:prstGeom>
        </p:spPr>
      </p:pic>
      <p:pic>
        <p:nvPicPr>
          <p:cNvPr id="9" name="Picture 8" descr="linkModul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553200" y="4789157"/>
            <a:ext cx="2567201" cy="1984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475" y="0"/>
            <a:ext cx="631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2009-2013 Development and integration of detector components</a:t>
            </a:r>
          </a:p>
          <a:p>
            <a:r>
              <a:rPr lang="en-US" dirty="0" smtClean="0"/>
              <a:t>Major part of the Research Work was Hardware Development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409" y="1970066"/>
            <a:ext cx="1501545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Phototube coverts light </a:t>
            </a:r>
          </a:p>
          <a:p>
            <a:r>
              <a:rPr lang="en-US" dirty="0" smtClean="0"/>
              <a:t>to electrical signal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83794" y="673416"/>
            <a:ext cx="26212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FADC Digitizes Waveforms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72794" y="4171199"/>
            <a:ext cx="34200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Trigger Board Determines Readout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87218" y="5786668"/>
            <a:ext cx="281928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Link Network handles</a:t>
            </a:r>
          </a:p>
          <a:p>
            <a:r>
              <a:rPr lang="en-US" dirty="0" smtClean="0"/>
              <a:t> communication and control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3903" y="6404307"/>
            <a:ext cx="314701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Data is stored on the control 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Pulse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muonPul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61802" y="948233"/>
            <a:ext cx="7743440" cy="5408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2143"/>
            <a:ext cx="38810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Passing through Dynodes of PMT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98571" y="3752165"/>
            <a:ext cx="192873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Anti-aliasing Filter </a:t>
            </a:r>
          </a:p>
          <a:p>
            <a:r>
              <a:rPr lang="en-US" dirty="0" smtClean="0"/>
              <a:t>spreads out pulse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10789" y="5373220"/>
            <a:ext cx="97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Pedestal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98" y="0"/>
            <a:ext cx="41425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 New Link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430" y="0"/>
            <a:ext cx="3272570" cy="185748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Handles Communication to Host/Trigger Boards and control PC</a:t>
            </a:r>
          </a:p>
          <a:p>
            <a:r>
              <a:rPr lang="en-US" dirty="0" smtClean="0"/>
              <a:t>Provide interface to Central Timing via a custom CPLD board</a:t>
            </a:r>
          </a:p>
          <a:p>
            <a:endParaRPr lang="en-US" dirty="0"/>
          </a:p>
        </p:txBody>
      </p:sp>
      <p:sp>
        <p:nvSpPr>
          <p:cNvPr id="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22DB6F-AB69-1B49-8931-8C1A9DE1ED7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0635" y="1055666"/>
            <a:ext cx="2432790" cy="56149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22880" y="2065432"/>
            <a:ext cx="566121" cy="5813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6655" y="2065432"/>
            <a:ext cx="566121" cy="5813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939" y="6180997"/>
            <a:ext cx="2072906" cy="321289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220 V Switched Supply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37" y="2906905"/>
            <a:ext cx="2149411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4842" y="2906905"/>
            <a:ext cx="45719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77466" y="285184"/>
            <a:ext cx="856832" cy="1269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8721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1127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3533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5939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78345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00751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1076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68783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05882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28288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850694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73100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95506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02611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32936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70643" y="2906905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8337" y="4482158"/>
            <a:ext cx="2149411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4842" y="4482158"/>
            <a:ext cx="45719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8721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11127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3533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55939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78345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00751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331076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68783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605882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728288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50694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973100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095506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02611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332936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470643" y="4482158"/>
            <a:ext cx="91804" cy="142285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8939" y="1866539"/>
            <a:ext cx="252188" cy="78027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3533" y="1866539"/>
            <a:ext cx="252188" cy="78027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00961" y="1662136"/>
            <a:ext cx="153610" cy="10917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124737" y="3457687"/>
            <a:ext cx="106257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FADC x16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155339" y="4985492"/>
            <a:ext cx="106257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FADC x16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04842" y="1530826"/>
            <a:ext cx="549817" cy="2044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697689" y="1735229"/>
            <a:ext cx="742352" cy="2092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08124" y="1759858"/>
            <a:ext cx="143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 Modules</a:t>
            </a:r>
            <a:endParaRPr lang="en-US" dirty="0"/>
          </a:p>
        </p:txBody>
      </p:sp>
      <p:cxnSp>
        <p:nvCxnSpPr>
          <p:cNvPr id="62" name="Straight Arrow Connector 61"/>
          <p:cNvCxnSpPr>
            <a:stCxn id="60" idx="1"/>
            <a:endCxn id="46" idx="3"/>
          </p:cNvCxnSpPr>
          <p:nvPr/>
        </p:nvCxnSpPr>
        <p:spPr>
          <a:xfrm rot="10800000" flipV="1">
            <a:off x="711128" y="1944524"/>
            <a:ext cx="1996997" cy="31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1430" y="2065432"/>
            <a:ext cx="3272570" cy="245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TextBox 65"/>
          <p:cNvSpPr txBox="1"/>
          <p:nvPr/>
        </p:nvSpPr>
        <p:spPr>
          <a:xfrm>
            <a:off x="6553200" y="3873529"/>
            <a:ext cx="2444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TS-7350 PC104 Bus: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12MByte/sec Data Rate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382336" y="4519860"/>
            <a:ext cx="41594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200MHz ARM9 CPU</a:t>
            </a:r>
          </a:p>
          <a:p>
            <a:r>
              <a:rPr lang="en-US" dirty="0" smtClean="0"/>
              <a:t>32MB SDRAM (64-128MB opt)</a:t>
            </a:r>
          </a:p>
          <a:p>
            <a:r>
              <a:rPr lang="en-US" dirty="0" smtClean="0"/>
              <a:t>Flexible 64-pin FPGA-PC/104 connector</a:t>
            </a:r>
          </a:p>
          <a:p>
            <a:r>
              <a:rPr lang="en-US" dirty="0" smtClean="0"/>
              <a:t>1 10/100 </a:t>
            </a:r>
            <a:r>
              <a:rPr lang="en-US" dirty="0" err="1" smtClean="0"/>
              <a:t>ethernet</a:t>
            </a:r>
            <a:r>
              <a:rPr lang="en-US" dirty="0" smtClean="0"/>
              <a:t> port</a:t>
            </a:r>
          </a:p>
          <a:p>
            <a:r>
              <a:rPr lang="en-US" dirty="0" smtClean="0"/>
              <a:t>5K LUT FPGA</a:t>
            </a:r>
          </a:p>
          <a:p>
            <a:r>
              <a:rPr lang="en-US" dirty="0" smtClean="0"/>
              <a:t>8MB RAM </a:t>
            </a:r>
            <a:r>
              <a:rPr lang="en-US" dirty="0" err="1" smtClean="0"/>
              <a:t>Framebuffer</a:t>
            </a:r>
            <a:r>
              <a:rPr lang="en-US" dirty="0" smtClean="0"/>
              <a:t>, no video core</a:t>
            </a:r>
          </a:p>
          <a:p>
            <a:r>
              <a:rPr lang="en-US" dirty="0" smtClean="0"/>
              <a:t>2 USB 2.0 (12Mbit/s max)</a:t>
            </a:r>
          </a:p>
          <a:p>
            <a:r>
              <a:rPr lang="en-US" dirty="0" smtClean="0"/>
              <a:t>Boots Linux 2.6 in about 1 second</a:t>
            </a:r>
          </a:p>
        </p:txBody>
      </p:sp>
      <p:pic>
        <p:nvPicPr>
          <p:cNvPr id="69" name="Picture 68" descr="P10505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59" y="3102553"/>
            <a:ext cx="3272545" cy="245440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791379" y="2462147"/>
            <a:ext cx="30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Glomation</a:t>
            </a:r>
            <a:r>
              <a:rPr lang="en-US" dirty="0" smtClean="0"/>
              <a:t> development board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 rot="10800000" flipV="1">
            <a:off x="3289621" y="2831479"/>
            <a:ext cx="1453554" cy="914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27257" y="1055666"/>
            <a:ext cx="2432790" cy="56149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759502" y="2065432"/>
            <a:ext cx="566121" cy="5813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63277" y="2065432"/>
            <a:ext cx="566121" cy="5813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95561" y="6180997"/>
            <a:ext cx="2072906" cy="3212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220 V Switched Supply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64959" y="2906905"/>
            <a:ext cx="2149411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41464" y="2906905"/>
            <a:ext cx="45719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514088" y="285184"/>
            <a:ext cx="856832" cy="1269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25343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47749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70155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292561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14967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537373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1667698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1805405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942504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064910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187316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2309722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432128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554534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684859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822566" y="2906905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64959" y="4482158"/>
            <a:ext cx="2149411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41464" y="4482158"/>
            <a:ext cx="45719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925343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047749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70155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292561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14967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537373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667698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805405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2504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2064910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187316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309722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432128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554534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684859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822566" y="4482158"/>
            <a:ext cx="91804" cy="1422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795561" y="1866539"/>
            <a:ext cx="252188" cy="7802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1170155" y="1866539"/>
            <a:ext cx="252188" cy="7802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437583" y="1662136"/>
            <a:ext cx="153610" cy="109177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461359" y="3457687"/>
            <a:ext cx="10625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FADC x16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1491961" y="4985492"/>
            <a:ext cx="10625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FADC x16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-63686" y="146684"/>
            <a:ext cx="148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Crate Power </a:t>
            </a:r>
          </a:p>
          <a:p>
            <a:r>
              <a:rPr lang="en-US" dirty="0" smtClean="0"/>
              <a:t>Control Board</a:t>
            </a:r>
            <a:endParaRPr lang="en-US" dirty="0"/>
          </a:p>
        </p:txBody>
      </p:sp>
      <p:cxnSp>
        <p:nvCxnSpPr>
          <p:cNvPr id="118" name="Straight Arrow Connector 117"/>
          <p:cNvCxnSpPr>
            <a:stCxn id="117" idx="2"/>
          </p:cNvCxnSpPr>
          <p:nvPr/>
        </p:nvCxnSpPr>
        <p:spPr>
          <a:xfrm rot="16200000" flipH="1">
            <a:off x="524947" y="947397"/>
            <a:ext cx="1166808" cy="858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841464" y="1530826"/>
            <a:ext cx="549817" cy="2044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2034311" y="1735229"/>
            <a:ext cx="742352" cy="2092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792505" y="3389531"/>
            <a:ext cx="2913671" cy="218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" name="Title 1"/>
          <p:cNvSpPr>
            <a:spLocks noGrp="1"/>
          </p:cNvSpPr>
          <p:nvPr>
            <p:ph type="title"/>
          </p:nvPr>
        </p:nvSpPr>
        <p:spPr>
          <a:xfrm>
            <a:off x="2432128" y="-349985"/>
            <a:ext cx="671187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New Power Controller Board</a:t>
            </a:r>
            <a:endParaRPr lang="en-US" dirty="0"/>
          </a:p>
        </p:txBody>
      </p:sp>
      <p:sp>
        <p:nvSpPr>
          <p:cNvPr id="128" name="Content Placeholder 2"/>
          <p:cNvSpPr txBox="1">
            <a:spLocks/>
          </p:cNvSpPr>
          <p:nvPr/>
        </p:nvSpPr>
        <p:spPr>
          <a:xfrm>
            <a:off x="4651369" y="1150071"/>
            <a:ext cx="4229993" cy="47549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Hardware and software HV interlock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 and HV monitoring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 Current Monitoring in Rack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Readout for door monitoring</a:t>
            </a: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50827" y="1133651"/>
            <a:ext cx="2816959" cy="56149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14044" y="2195857"/>
            <a:ext cx="566121" cy="5813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3300" y="6258982"/>
            <a:ext cx="2072906" cy="3212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2698" y="2984890"/>
            <a:ext cx="2149411" cy="1422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Crate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21827" y="363169"/>
            <a:ext cx="856832" cy="1269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2698" y="4560143"/>
            <a:ext cx="2149411" cy="1422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19510" y="1996964"/>
            <a:ext cx="252188" cy="7802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78659" y="1996964"/>
            <a:ext cx="252188" cy="7802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5049" y="1735229"/>
            <a:ext cx="153610" cy="10917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39863" y="1694224"/>
            <a:ext cx="549817" cy="2044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74697" y="1839876"/>
            <a:ext cx="742352" cy="2092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10157" y="2195857"/>
            <a:ext cx="566121" cy="5813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20936" y="3304692"/>
            <a:ext cx="596113" cy="62727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50487" y="3304692"/>
            <a:ext cx="596113" cy="62727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20936" y="4879945"/>
            <a:ext cx="596113" cy="62727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50487" y="4879945"/>
            <a:ext cx="596113" cy="62727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27327" y="1530826"/>
            <a:ext cx="338264" cy="13601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27327" y="4196081"/>
            <a:ext cx="338264" cy="997504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7327" y="3054484"/>
            <a:ext cx="338264" cy="99750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7327" y="5261478"/>
            <a:ext cx="338264" cy="997504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27327" y="5760230"/>
            <a:ext cx="152400" cy="4987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27327" y="4694833"/>
            <a:ext cx="152400" cy="4987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27327" y="3577643"/>
            <a:ext cx="152400" cy="4987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Content Placeholder 5" descr="IMG_0059.jpg"/>
          <p:cNvPicPr>
            <a:picLocks noChangeAspect="1"/>
          </p:cNvPicPr>
          <p:nvPr/>
        </p:nvPicPr>
        <p:blipFill>
          <a:blip r:embed="rId2"/>
          <a:srcRect l="-18187" r="-18187"/>
          <a:stretch>
            <a:fillRect/>
          </a:stretch>
        </p:blipFill>
        <p:spPr>
          <a:xfrm>
            <a:off x="-385702" y="1273685"/>
            <a:ext cx="4189308" cy="230395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6317" y="904353"/>
            <a:ext cx="22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Of Failed Supplies</a:t>
            </a:r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-1" y="-50263"/>
            <a:ext cx="572375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LV Power Supply System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32131" y="3619762"/>
            <a:ext cx="3329555" cy="32834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Chronic failure of old  LV supplies lead to</a:t>
            </a:r>
          </a:p>
          <a:p>
            <a:pPr lvl="1"/>
            <a:r>
              <a:rPr lang="en-US" dirty="0" smtClean="0"/>
              <a:t>Installation of in-line power filtering</a:t>
            </a:r>
          </a:p>
          <a:p>
            <a:pPr lvl="1"/>
            <a:r>
              <a:rPr lang="en-US" dirty="0" smtClean="0"/>
              <a:t>The eventual replacement of the supplies</a:t>
            </a:r>
            <a:endParaRPr 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3441" y="1211444"/>
            <a:ext cx="2457386" cy="18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4362855" y="8421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Filter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15" y="4022921"/>
            <a:ext cx="2450257" cy="245025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61686" y="351994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Power Supply Modules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Comb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143"/>
            <a:ext cx="9144000" cy="62048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1145725" y="235735"/>
            <a:ext cx="6902372" cy="79632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TALE Electronics Crate x5</a:t>
            </a:r>
            <a:br>
              <a:rPr lang="en-US" sz="3200" dirty="0" smtClean="0"/>
            </a:br>
            <a:r>
              <a:rPr lang="en-US" sz="3200" dirty="0" smtClean="0"/>
              <a:t>(2 Telescope Electronics per Crate)</a:t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86817"/>
          </a:xfrm>
        </p:spPr>
        <p:txBody>
          <a:bodyPr>
            <a:noAutofit/>
          </a:bodyPr>
          <a:lstStyle/>
          <a:p>
            <a:r>
              <a:rPr lang="en-US" sz="3200" dirty="0" smtClean="0"/>
              <a:t>Install Mirrors, Clusters, and Electronics in the Field</a:t>
            </a:r>
            <a:br>
              <a:rPr lang="en-US" sz="3200" dirty="0" smtClean="0"/>
            </a:br>
            <a:r>
              <a:rPr lang="en-US" sz="3200" dirty="0" smtClean="0"/>
              <a:t>(Many Accountancy Details for Detector Operation )</a:t>
            </a:r>
            <a:endParaRPr lang="en-US" sz="3200" dirty="0"/>
          </a:p>
        </p:txBody>
      </p:sp>
      <p:pic>
        <p:nvPicPr>
          <p:cNvPr id="8" name="Content Placeholder 7" descr="cabl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145" r="-54145"/>
          <a:stretch>
            <a:fillRect/>
          </a:stretch>
        </p:blipFill>
        <p:spPr>
          <a:xfrm>
            <a:off x="2970975" y="1497925"/>
            <a:ext cx="7498080" cy="4800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310A32-DDF1-664B-8E49-FC367C1217F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1292" y="1186817"/>
            <a:ext cx="4099518" cy="287117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Mirror stands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must be modified for higher elevations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Mounts must be modified to add height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US" sz="3200" dirty="0" smtClean="0"/>
              <a:t>New Camera LV supply cables constructed and installed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US" sz="3200" baseline="0" dirty="0" smtClean="0"/>
              <a:t>Cable Trays must be installed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Power and network cables must be run to the racks locations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US" sz="3200" b="1" baseline="0" dirty="0" smtClean="0"/>
              <a:t>Central Clock Distribution</a:t>
            </a:r>
            <a:r>
              <a:rPr lang="en-US" sz="3200" b="1" dirty="0" smtClean="0"/>
              <a:t> Cables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12897" y="4057986"/>
            <a:ext cx="2647821" cy="2873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258" y="-286231"/>
            <a:ext cx="3342065" cy="1143000"/>
          </a:xfrm>
        </p:spPr>
        <p:txBody>
          <a:bodyPr/>
          <a:lstStyle/>
          <a:p>
            <a:r>
              <a:rPr lang="en-US" dirty="0" smtClean="0"/>
              <a:t>Cosmic Rays</a:t>
            </a:r>
            <a:endParaRPr lang="en-US" dirty="0"/>
          </a:p>
        </p:txBody>
      </p:sp>
      <p:pic>
        <p:nvPicPr>
          <p:cNvPr id="5" name="Content Placeholder 4" descr="Nucleus_drawing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48654" r="-148654"/>
          <a:stretch>
            <a:fillRect/>
          </a:stretch>
        </p:blipFill>
        <p:spPr>
          <a:xfrm>
            <a:off x="3568198" y="181131"/>
            <a:ext cx="4451385" cy="1120384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697273" y="1655866"/>
            <a:ext cx="4446727" cy="52021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Cosmic Rays are charged particles (ionized atomic nuclei, electrons,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etc.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US" sz="2000" dirty="0" smtClean="0"/>
              <a:t>Sources are</a:t>
            </a:r>
          </a:p>
          <a:p>
            <a:pPr marL="822960" lvl="1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Solar</a:t>
            </a:r>
          </a:p>
          <a:p>
            <a:pPr marL="822960" lvl="1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2000" dirty="0" smtClean="0"/>
              <a:t>Galactic</a:t>
            </a:r>
          </a:p>
          <a:p>
            <a:pPr marL="822960" lvl="1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Extragalactic</a:t>
            </a:r>
          </a:p>
          <a:p>
            <a:pPr marL="36576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2000" dirty="0" smtClean="0"/>
              <a:t>Particles cover 20 decades in energy</a:t>
            </a:r>
          </a:p>
          <a:p>
            <a:pPr marL="36576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Cosmic Rays reach higher energies than any accelerator on the planet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8532" y="74132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H+, He++,…  </a:t>
            </a:r>
            <a:endParaRPr lang="en-US" dirty="0"/>
          </a:p>
        </p:txBody>
      </p:sp>
      <p:pic>
        <p:nvPicPr>
          <p:cNvPr id="8" name="Picture 7" descr="spectrumFullRa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30918"/>
            <a:ext cx="5050056" cy="632708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1979312" y="5021201"/>
            <a:ext cx="239245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6334" y="3566340"/>
            <a:ext cx="1670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</a:t>
            </a:r>
          </a:p>
          <a:p>
            <a:r>
              <a:rPr lang="en-US" sz="1200" dirty="0" smtClean="0"/>
              <a:t>(14 </a:t>
            </a:r>
            <a:r>
              <a:rPr lang="en-US" sz="1200" dirty="0" err="1" smtClean="0"/>
              <a:t>TeV</a:t>
            </a:r>
            <a:r>
              <a:rPr lang="en-US" sz="1200" dirty="0" smtClean="0"/>
              <a:t> Center of Mass)  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3788"/>
            <a:ext cx="5328643" cy="4117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2718" y="2151507"/>
            <a:ext cx="5137250" cy="960904"/>
          </a:xfrm>
        </p:spPr>
        <p:txBody>
          <a:bodyPr>
            <a:noAutofit/>
          </a:bodyPr>
          <a:lstStyle/>
          <a:p>
            <a:r>
              <a:rPr lang="en-US" sz="2800" dirty="0" smtClean="0"/>
              <a:t>Balanced Cluster: </a:t>
            </a:r>
            <a:br>
              <a:rPr lang="en-US" sz="2800" dirty="0" smtClean="0"/>
            </a:br>
            <a:r>
              <a:rPr lang="en-US" sz="2800" dirty="0" smtClean="0"/>
              <a:t>Variable Gain Amplifiers (</a:t>
            </a:r>
            <a:r>
              <a:rPr lang="en-US" sz="2800" dirty="0" err="1" smtClean="0"/>
              <a:t>DACs</a:t>
            </a:r>
            <a:r>
              <a:rPr lang="en-US" sz="2800" dirty="0" smtClean="0"/>
              <a:t>) Adjusted For Uniform Response</a:t>
            </a:r>
            <a:endParaRPr lang="en-US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310A32-DDF1-664B-8E49-FC367C1217F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5400000">
            <a:off x="5345978" y="-864222"/>
            <a:ext cx="3311096" cy="42849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3889" y="3186251"/>
            <a:ext cx="37591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can quickly determine the appropriate DAC values for each channel to achieve uniform response </a:t>
            </a:r>
          </a:p>
          <a:p>
            <a:endParaRPr lang="en-US" sz="2000" dirty="0" smtClean="0"/>
          </a:p>
          <a:p>
            <a:r>
              <a:rPr lang="en-US" sz="2000" dirty="0" smtClean="0"/>
              <a:t>First Rough Rough Correction yields ~95% uniformity</a:t>
            </a:r>
          </a:p>
          <a:p>
            <a:endParaRPr lang="en-US" sz="2000" dirty="0" smtClean="0"/>
          </a:p>
          <a:p>
            <a:r>
              <a:rPr lang="en-US" sz="2000" dirty="0" smtClean="0"/>
              <a:t>Iteratively adjusted to obtain best uniformity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53449" y="0"/>
            <a:ext cx="356036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Single UVLED Flash Integrated ADC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44532" y="389459"/>
            <a:ext cx="440268" cy="216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mtCluFa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93" y="0"/>
            <a:ext cx="2688026" cy="207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2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Calibration:</a:t>
            </a:r>
            <a:br>
              <a:rPr lang="en-US" dirty="0" smtClean="0"/>
            </a:br>
            <a:r>
              <a:rPr lang="en-US" sz="2222" dirty="0" smtClean="0"/>
              <a:t>Determines Energy Scale and Effective Aperture of Detector</a:t>
            </a:r>
            <a:br>
              <a:rPr lang="en-US" sz="2222" dirty="0" smtClean="0"/>
            </a:br>
            <a:r>
              <a:rPr lang="en-US" sz="2222" dirty="0" smtClean="0"/>
              <a:t>Performed Every Run Period</a:t>
            </a:r>
            <a:endParaRPr lang="en-US" sz="2222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730F86-60ED-D74A-AF19-85CF7E3935F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rot="1140000">
            <a:off x="793138" y="2284048"/>
            <a:ext cx="625860" cy="195144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 rot="1363705">
            <a:off x="3776025" y="2645685"/>
            <a:ext cx="3403372" cy="4310678"/>
          </a:xfrm>
          <a:prstGeom prst="arc">
            <a:avLst>
              <a:gd name="adj1" fmla="val 16200000"/>
              <a:gd name="adj2" fmla="val 5324998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440310">
            <a:off x="6221787" y="5127809"/>
            <a:ext cx="846752" cy="441709"/>
          </a:xfrm>
          <a:prstGeom prst="rect">
            <a:avLst/>
          </a:prstGeom>
          <a:solidFill>
            <a:srgbClr val="8E6A3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rot="10800000">
            <a:off x="1241327" y="4117981"/>
            <a:ext cx="5017079" cy="105844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  <a:endCxn id="24" idx="3"/>
          </p:cNvCxnSpPr>
          <p:nvPr/>
        </p:nvCxnSpPr>
        <p:spPr>
          <a:xfrm rot="10800000">
            <a:off x="1501237" y="3417725"/>
            <a:ext cx="4757169" cy="175870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1"/>
          </p:cNvCxnSpPr>
          <p:nvPr/>
        </p:nvCxnSpPr>
        <p:spPr>
          <a:xfrm rot="10800000">
            <a:off x="1697059" y="2808837"/>
            <a:ext cx="4561346" cy="236759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080000">
            <a:off x="1412034" y="2455761"/>
            <a:ext cx="91440" cy="189566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380000">
            <a:off x="6156908" y="4856154"/>
            <a:ext cx="89849" cy="5669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38372" y="5743279"/>
            <a:ext cx="301134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RXF-Roving Xenon Flasher:</a:t>
            </a:r>
          </a:p>
          <a:p>
            <a:r>
              <a:rPr lang="en-US" dirty="0" smtClean="0"/>
              <a:t>Calibrated to NIST photodiode</a:t>
            </a:r>
            <a:endParaRPr lang="en-US" dirty="0"/>
          </a:p>
        </p:txBody>
      </p:sp>
      <p:cxnSp>
        <p:nvCxnSpPr>
          <p:cNvPr id="38" name="Straight Arrow Connector 37"/>
          <p:cNvCxnSpPr>
            <a:endCxn id="14" idx="2"/>
          </p:cNvCxnSpPr>
          <p:nvPr/>
        </p:nvCxnSpPr>
        <p:spPr>
          <a:xfrm rot="5400000" flipH="1" flipV="1">
            <a:off x="6044504" y="5555633"/>
            <a:ext cx="516028" cy="5055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21769" y="2303357"/>
            <a:ext cx="17027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Spherical Mirror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3" idx="2"/>
          </p:cNvCxnSpPr>
          <p:nvPr/>
        </p:nvCxnSpPr>
        <p:spPr>
          <a:xfrm rot="5400000">
            <a:off x="7090262" y="2704196"/>
            <a:ext cx="914400" cy="851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177785" y="3233059"/>
            <a:ext cx="21761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Neutral Density Filter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6200000" flipH="1">
            <a:off x="5020131" y="3754813"/>
            <a:ext cx="1372282" cy="993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5062" y="1538167"/>
            <a:ext cx="20925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PMT Camera Cluster</a:t>
            </a:r>
            <a:endParaRPr lang="en-US" dirty="0"/>
          </a:p>
        </p:txBody>
      </p:sp>
      <p:cxnSp>
        <p:nvCxnSpPr>
          <p:cNvPr id="55" name="Straight Arrow Connector 54"/>
          <p:cNvCxnSpPr>
            <a:endCxn id="4" idx="0"/>
          </p:cNvCxnSpPr>
          <p:nvPr/>
        </p:nvCxnSpPr>
        <p:spPr>
          <a:xfrm rot="16200000" flipH="1">
            <a:off x="1057699" y="1971174"/>
            <a:ext cx="429708" cy="302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705925" y="1934025"/>
            <a:ext cx="99810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UV Filter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rot="10800000" flipV="1">
            <a:off x="1794134" y="2337207"/>
            <a:ext cx="1281288" cy="335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5062" y="4937863"/>
            <a:ext cx="2958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 calibration </a:t>
            </a:r>
          </a:p>
          <a:p>
            <a:r>
              <a:rPr lang="en-US" dirty="0" smtClean="0"/>
              <a:t> revealed low Gain of Epoch 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177785" y="1333860"/>
            <a:ext cx="2938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 knowable accounted for:</a:t>
            </a:r>
          </a:p>
          <a:p>
            <a:r>
              <a:rPr lang="en-US" dirty="0" smtClean="0"/>
              <a:t>Filter transmission</a:t>
            </a:r>
          </a:p>
          <a:p>
            <a:r>
              <a:rPr lang="en-US" dirty="0" smtClean="0"/>
              <a:t>PMT Characteristics</a:t>
            </a:r>
          </a:p>
          <a:p>
            <a:r>
              <a:rPr lang="en-US" dirty="0" smtClean="0"/>
              <a:t>etc…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89868"/>
            <a:ext cx="8229600" cy="133160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Temperature During Data Collection: m0 TEMP 278.84 (5.69C)</a:t>
            </a:r>
          </a:p>
          <a:p>
            <a:pPr lvl="1"/>
            <a:r>
              <a:rPr lang="en-US" dirty="0" smtClean="0"/>
              <a:t>Expected RXF Flux of 11.27 photons/mm^2</a:t>
            </a:r>
          </a:p>
          <a:p>
            <a:pPr lvl="2"/>
            <a:r>
              <a:rPr lang="en-US" dirty="0" smtClean="0"/>
              <a:t>From Hybrid Photo Diode Calibration</a:t>
            </a:r>
          </a:p>
          <a:p>
            <a:pPr lvl="1"/>
            <a:r>
              <a:rPr lang="en-US" dirty="0" smtClean="0"/>
              <a:t>Measured RXF Flux of 11.25 photon/mm^2</a:t>
            </a:r>
          </a:p>
          <a:p>
            <a:pPr lvl="2"/>
            <a:r>
              <a:rPr lang="en-US" dirty="0" smtClean="0"/>
              <a:t>Estimated Temperature 6.1C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730F86-60ED-D74A-AF19-85CF7E3935F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rxfFlu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7072" y="150449"/>
            <a:ext cx="7200900" cy="48768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2288496" y="2714679"/>
            <a:ext cx="36257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24634" y="2925085"/>
            <a:ext cx="306216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NIST photo-diode calibration of RXF expectation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102143" y="3183986"/>
            <a:ext cx="1522492" cy="387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8910" y="811169"/>
            <a:ext cx="2324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TALE RXF Flux Estimate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43584" y="1180501"/>
            <a:ext cx="1920355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34982" y="0"/>
            <a:ext cx="15090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Entry For Each Tube:</a:t>
            </a:r>
          </a:p>
          <a:p>
            <a:r>
              <a:rPr lang="en-US" dirty="0" smtClean="0"/>
              <a:t>Three Dead Channels For the Entire Detector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381185" y="735791"/>
            <a:ext cx="966787" cy="26004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2" idx="1"/>
            <a:endCxn id="13" idx="6"/>
          </p:cNvCxnSpPr>
          <p:nvPr/>
        </p:nvCxnSpPr>
        <p:spPr>
          <a:xfrm rot="10800000">
            <a:off x="7347972" y="865814"/>
            <a:ext cx="287010" cy="11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4734861"/>
            <a:ext cx="8529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Field Calibration Agrees With Primary Calibration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00"/>
            <a:ext cx="8229600" cy="721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Tale Operation Control Program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72" y="753180"/>
            <a:ext cx="7632192" cy="19177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TALERUN</a:t>
            </a:r>
          </a:p>
          <a:p>
            <a:pPr lvl="1"/>
            <a:r>
              <a:rPr lang="en-US" dirty="0" smtClean="0"/>
              <a:t>Same user interface as Middle </a:t>
            </a:r>
            <a:r>
              <a:rPr lang="en-US" dirty="0"/>
              <a:t>D</a:t>
            </a:r>
            <a:r>
              <a:rPr lang="en-US" dirty="0" smtClean="0"/>
              <a:t>rum</a:t>
            </a:r>
          </a:p>
          <a:p>
            <a:pPr lvl="1"/>
            <a:r>
              <a:rPr lang="en-US" dirty="0" smtClean="0"/>
              <a:t>Completely </a:t>
            </a:r>
            <a:r>
              <a:rPr lang="en-US" dirty="0" smtClean="0">
                <a:solidFill>
                  <a:srgbClr val="3366FF"/>
                </a:solidFill>
              </a:rPr>
              <a:t>NEW</a:t>
            </a:r>
            <a:r>
              <a:rPr lang="en-US" dirty="0" smtClean="0"/>
              <a:t> control programs</a:t>
            </a:r>
          </a:p>
          <a:p>
            <a:pPr lvl="1"/>
            <a:r>
              <a:rPr lang="en-US" dirty="0" smtClean="0"/>
              <a:t>Began Nightly Operation July 2013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sho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8" y="3092200"/>
            <a:ext cx="6694756" cy="376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34" y="3403599"/>
            <a:ext cx="2420430" cy="18829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0492" y="2670880"/>
            <a:ext cx="530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Allows for semi-autonomous operation of the detector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9925" y="4752975"/>
            <a:ext cx="47831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399" y="0"/>
            <a:ext cx="7497763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Challenge: Bright Stars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733550"/>
            <a:ext cx="5967413" cy="11430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Solution: Disable Tubes Looking at Bright Stars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2876550"/>
            <a:ext cx="6318250" cy="1084263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NoShape">
              <a:avLst/>
            </a:prstTxWarp>
            <a:normAutofit/>
          </a:bodyPr>
          <a:lstStyle/>
          <a:p>
            <a:pPr marL="365125" indent="-282575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-112" charset="2"/>
              <a:buChar char=""/>
            </a:pPr>
            <a:r>
              <a:rPr lang="en-US" sz="1500">
                <a:latin typeface="Gill Sans MT" pitchFamily="-112" charset="0"/>
              </a:rPr>
              <a:t>Track bright objects with </a:t>
            </a:r>
            <a:r>
              <a:rPr lang="en-US" sz="1500">
                <a:solidFill>
                  <a:srgbClr val="0000FF"/>
                </a:solidFill>
                <a:latin typeface="Gill Sans MT" pitchFamily="-112" charset="0"/>
              </a:rPr>
              <a:t>STARS</a:t>
            </a:r>
            <a:r>
              <a:rPr lang="en-US" sz="1500">
                <a:latin typeface="Gill Sans MT" pitchFamily="-112" charset="0"/>
              </a:rPr>
              <a:t> program</a:t>
            </a:r>
          </a:p>
          <a:p>
            <a:pPr marL="365125" indent="-282575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-112" charset="2"/>
              <a:buChar char=""/>
            </a:pPr>
            <a:r>
              <a:rPr lang="en-US" sz="1500"/>
              <a:t>Disable and revive tubes as stars pass in front of them </a:t>
            </a:r>
          </a:p>
          <a:p>
            <a:pPr marL="365125" indent="-282575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-112" charset="2"/>
              <a:buChar char=""/>
            </a:pPr>
            <a:r>
              <a:rPr lang="en-US" sz="1500">
                <a:latin typeface="Gill Sans MT" pitchFamily="-112" charset="0"/>
              </a:rPr>
              <a:t>Signal gain for Tubes within 1 degree of the star are set to zero.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4088"/>
            <a:ext cx="5602288" cy="1017587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 2" pitchFamily="-106" charset="2"/>
              <a:buChar char=""/>
              <a:defRPr/>
            </a:pPr>
            <a:r>
              <a:rPr lang="en-US" dirty="0" smtClean="0"/>
              <a:t>Fills up trigger buffer</a:t>
            </a:r>
          </a:p>
          <a:p>
            <a:pPr>
              <a:buFont typeface="Wingdings 2" pitchFamily="-106" charset="2"/>
              <a:buChar char=""/>
              <a:defRPr/>
            </a:pPr>
            <a:r>
              <a:rPr lang="en-US" dirty="0" smtClean="0"/>
              <a:t>Particularly Problematic for RING 4 mirrors</a:t>
            </a:r>
          </a:p>
          <a:p>
            <a:pPr>
              <a:buFont typeface="Wingdings 2" pitchFamily="-106" charset="2"/>
              <a:buNone/>
              <a:defRPr/>
            </a:pPr>
            <a:endParaRPr lang="en-US" dirty="0"/>
          </a:p>
        </p:txBody>
      </p:sp>
      <p:pic>
        <p:nvPicPr>
          <p:cNvPr id="27655" name="Picture 5" descr="star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6975" y="288925"/>
            <a:ext cx="286702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6" descr="star2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250" y="1481138"/>
            <a:ext cx="2843213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7" descr="star3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3325" y="2698750"/>
            <a:ext cx="284321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TextBox 8"/>
          <p:cNvSpPr txBox="1">
            <a:spLocks noChangeArrowheads="1"/>
          </p:cNvSpPr>
          <p:nvPr/>
        </p:nvSpPr>
        <p:spPr bwMode="auto">
          <a:xfrm>
            <a:off x="6681788" y="38100"/>
            <a:ext cx="163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Transit of Sirius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8D9A2-5CF4-4643-9CED-7E2623AD03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7660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7950" y="4752975"/>
            <a:ext cx="48545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TextBox 18"/>
          <p:cNvSpPr txBox="1">
            <a:spLocks noChangeArrowheads="1"/>
          </p:cNvSpPr>
          <p:nvPr/>
        </p:nvSpPr>
        <p:spPr bwMode="auto">
          <a:xfrm>
            <a:off x="30163" y="3960813"/>
            <a:ext cx="3894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Example with UV Bright Stars in FOV: No Tube Disabling Software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692150" y="4606925"/>
            <a:ext cx="904875" cy="439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1377156" y="4826794"/>
            <a:ext cx="4397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1484312" y="4719638"/>
            <a:ext cx="760413" cy="534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38732" y="5047047"/>
            <a:ext cx="307846" cy="358853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596953" y="5047047"/>
            <a:ext cx="304707" cy="3063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959380" y="5425144"/>
            <a:ext cx="349467" cy="358853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68" name="TextBox 26"/>
          <p:cNvSpPr txBox="1">
            <a:spLocks noChangeArrowheads="1"/>
          </p:cNvSpPr>
          <p:nvPr/>
        </p:nvSpPr>
        <p:spPr bwMode="auto">
          <a:xfrm>
            <a:off x="4746625" y="4233863"/>
            <a:ext cx="41925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UVLED FLASH with tube disabling software Activated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1463"/>
            <a:ext cx="9144000" cy="11430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TALE Spectrum Measurement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663"/>
            <a:ext cx="8934450" cy="6053137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Use TALE detector to determine if there is a break in the cosmic ray spectrum in the region of 10</a:t>
            </a:r>
            <a:r>
              <a:rPr lang="en-US" baseline="30000" dirty="0" smtClean="0"/>
              <a:t>16.5</a:t>
            </a:r>
            <a:r>
              <a:rPr lang="en-US" dirty="0" smtClean="0"/>
              <a:t>-10</a:t>
            </a:r>
            <a:r>
              <a:rPr lang="en-US" baseline="30000" dirty="0" smtClean="0"/>
              <a:t>18.5 </a:t>
            </a:r>
            <a:r>
              <a:rPr lang="en-US" dirty="0" err="1" smtClean="0"/>
              <a:t>eV</a:t>
            </a:r>
            <a:r>
              <a:rPr lang="en-US" dirty="0" smtClean="0"/>
              <a:t>. </a:t>
            </a:r>
          </a:p>
          <a:p>
            <a:pPr>
              <a:defRPr/>
            </a:pPr>
            <a:r>
              <a:rPr lang="en-US" dirty="0" smtClean="0"/>
              <a:t>“Close the Loop” discover any problems / issues</a:t>
            </a:r>
          </a:p>
          <a:p>
            <a:pPr>
              <a:buFont typeface="Wingdings 2" pitchFamily="-65" charset="2"/>
              <a:buChar char=""/>
              <a:defRPr/>
            </a:pPr>
            <a:r>
              <a:rPr lang="en-US" dirty="0" smtClean="0"/>
              <a:t>Calculating the Energy Spectrum using TALE Mono events (ring 3 and ring 4 only) is an end to end check of:</a:t>
            </a:r>
          </a:p>
          <a:p>
            <a:pPr marL="916686" lvl="1" indent="-514350">
              <a:buFont typeface="+mj-lt"/>
              <a:buAutoNum type="arabicPeriod"/>
              <a:defRPr/>
            </a:pPr>
            <a:r>
              <a:rPr lang="en-US" dirty="0" smtClean="0"/>
              <a:t>Detector Operation</a:t>
            </a:r>
          </a:p>
          <a:p>
            <a:pPr marL="916686" lvl="1" indent="-514350">
              <a:buFont typeface="+mj-lt"/>
              <a:buAutoNum type="arabicPeriod"/>
              <a:defRPr/>
            </a:pPr>
            <a:r>
              <a:rPr lang="en-US" dirty="0" smtClean="0"/>
              <a:t>The Analysis </a:t>
            </a:r>
            <a:r>
              <a:rPr lang="en-US" dirty="0" err="1" smtClean="0"/>
              <a:t>Toolchain</a:t>
            </a:r>
            <a:endParaRPr lang="en-US" dirty="0" smtClean="0"/>
          </a:p>
          <a:p>
            <a:pPr marL="916686" lvl="1" indent="-514350">
              <a:buFont typeface="+mj-lt"/>
              <a:buAutoNum type="arabicPeriod"/>
              <a:defRPr/>
            </a:pPr>
            <a:r>
              <a:rPr lang="en-US" dirty="0" smtClean="0"/>
              <a:t>Energy Scale</a:t>
            </a:r>
          </a:p>
          <a:p>
            <a:pPr marL="916686" lvl="1" indent="-514350">
              <a:buNone/>
              <a:defRPr/>
            </a:pPr>
            <a:endParaRPr lang="en-US" dirty="0" smtClean="0"/>
          </a:p>
          <a:p>
            <a:pPr marL="642048" indent="-514350">
              <a:buFont typeface="Wingdings 2" pitchFamily="-65" charset="2"/>
              <a:buChar char=""/>
              <a:defRPr/>
            </a:pPr>
            <a:r>
              <a:rPr lang="en-US" dirty="0" smtClean="0"/>
              <a:t>Data Set (EPOCH 1)</a:t>
            </a:r>
          </a:p>
          <a:p>
            <a:pPr marL="916686" lvl="1" indent="-514350">
              <a:buFont typeface="Verdana" pitchFamily="-65" charset="0"/>
              <a:buChar char="◦"/>
              <a:defRPr/>
            </a:pPr>
            <a:r>
              <a:rPr lang="en-US" dirty="0" smtClean="0"/>
              <a:t>Sept 2013-Jan 2014</a:t>
            </a:r>
          </a:p>
          <a:p>
            <a:pPr marL="1162748" lvl="2" indent="-514350">
              <a:buFont typeface="Wingdings 2" pitchFamily="-65" charset="2"/>
              <a:buChar char=""/>
              <a:defRPr/>
            </a:pPr>
            <a:r>
              <a:rPr lang="en-US" dirty="0" smtClean="0"/>
              <a:t>246 hours Data subset used (Good Weather Only)</a:t>
            </a:r>
          </a:p>
          <a:p>
            <a:pPr marL="1373886" lvl="3" indent="-514350">
              <a:buFont typeface="Wingdings 2" pitchFamily="-65" charset="2"/>
              <a:buChar char=""/>
              <a:defRPr/>
            </a:pPr>
            <a:r>
              <a:rPr lang="en-US" dirty="0" smtClean="0"/>
              <a:t>Minimal Quality Cuts. Events with dominant Scintillation, Cherenkov,  mixed light contributions all used.</a:t>
            </a:r>
          </a:p>
          <a:p>
            <a:pPr marL="642048" indent="-514350">
              <a:buFont typeface="Wingdings 2" pitchFamily="-104" charset="2"/>
              <a:buNone/>
              <a:defRPr/>
            </a:pPr>
            <a:endParaRPr lang="en-US" dirty="0" smtClean="0"/>
          </a:p>
          <a:p>
            <a:pPr marL="1373886" lvl="3" indent="-514350">
              <a:buFont typeface="Wingdings 2" pitchFamily="-65" charset="2"/>
              <a:buChar char=""/>
              <a:defRPr/>
            </a:pPr>
            <a:endParaRPr lang="en-US" dirty="0" smtClean="0"/>
          </a:p>
          <a:p>
            <a:pPr marL="1162748" lvl="2" indent="-514350">
              <a:buFont typeface="Wingdings 2" pitchFamily="-65" charset="2"/>
              <a:buChar char=""/>
              <a:defRPr/>
            </a:pPr>
            <a:endParaRPr lang="en-US" dirty="0" smtClean="0"/>
          </a:p>
          <a:p>
            <a:pPr marL="916686" lvl="1" indent="-514350">
              <a:buFont typeface="+mj-lt"/>
              <a:buAutoNum type="arabicPeriod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26DC8-F7D8-A740-804D-40565A216E7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3" name="Picture 4" descr="ex70c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6372" y="2848983"/>
            <a:ext cx="2319364" cy="225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706372" y="3964826"/>
            <a:ext cx="2429810" cy="993846"/>
          </a:xfrm>
          <a:prstGeom prst="rect">
            <a:avLst/>
          </a:prstGeom>
          <a:solidFill>
            <a:schemeClr val="bg1">
              <a:lumMod val="65000"/>
              <a:alpha val="83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06371" y="3099811"/>
            <a:ext cx="2429811" cy="86501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in Event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19991"/>
            <a:ext cx="8229600" cy="259186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Shower-Detector Plane fit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Rayleigh filter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Laser Filter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Geometry Fit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Profile Constrain Geometry Fit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125916"/>
            <a:ext cx="8229600" cy="259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Shower reconstruction routines used to reconstruct the </a:t>
            </a:r>
            <a:r>
              <a:rPr lang="en-US" sz="3200" dirty="0" smtClean="0"/>
              <a:t>geometry and energy of TALE events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TALE-scin-Recon-disp-cle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756" y="2351341"/>
            <a:ext cx="4006244" cy="3095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LE-scin-Recon-disp-ra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71" y="1453942"/>
            <a:ext cx="3270691" cy="2862808"/>
          </a:xfrm>
          <a:prstGeom prst="rect">
            <a:avLst/>
          </a:prstGeom>
        </p:spPr>
      </p:pic>
      <p:pic>
        <p:nvPicPr>
          <p:cNvPr id="13" name="Picture 12" descr="TALE-scin-Recon-disp-cle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08" y="1453942"/>
            <a:ext cx="4006244" cy="3095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83029" cy="7037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Shower Detector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03" y="520177"/>
            <a:ext cx="8229600" cy="81087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plane fitting process is an iterative process to determine the shower plane and to remove noise tubes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43818" y="4549676"/>
            <a:ext cx="4500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Tubes are marked as “bad” if they are removed from the track in either space or time.</a:t>
            </a:r>
          </a:p>
          <a:p>
            <a:endParaRPr lang="en-US" dirty="0" smtClean="0"/>
          </a:p>
          <a:p>
            <a:r>
              <a:rPr lang="en-US" dirty="0" smtClean="0"/>
              <a:t>Tubes further than 6</a:t>
            </a:r>
            <a:r>
              <a:rPr lang="en-US" baseline="30000" dirty="0" smtClean="0"/>
              <a:t>O</a:t>
            </a:r>
            <a:r>
              <a:rPr lang="en-US" dirty="0" smtClean="0"/>
              <a:t> from the track are removed.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1511083" y="114639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Data With Noise Tubes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649308" y="1146390"/>
            <a:ext cx="350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Tubes Removed and Plane Fit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>
            <a:off x="4758062" y="208841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389175" y="2087225"/>
            <a:ext cx="1741693" cy="2293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914462" y="3121103"/>
            <a:ext cx="295324" cy="3410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" name="Picture 19" descr="Shower-Pla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8" y="3069561"/>
            <a:ext cx="2467960" cy="345674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955986" y="2120070"/>
            <a:ext cx="173381" cy="148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2014690" y="1331056"/>
            <a:ext cx="2360011" cy="7573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729122" y="1990122"/>
            <a:ext cx="173381" cy="148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27" idx="6"/>
          </p:cNvCxnSpPr>
          <p:nvPr/>
        </p:nvCxnSpPr>
        <p:spPr>
          <a:xfrm rot="10800000" flipV="1">
            <a:off x="2902504" y="1331057"/>
            <a:ext cx="1472199" cy="7335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36128" y="1146389"/>
            <a:ext cx="13131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Noise Tubes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217333" y="4842933"/>
            <a:ext cx="100540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1744133" y="4842933"/>
            <a:ext cx="1473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414" y="2905723"/>
            <a:ext cx="13260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Shower Axis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637009" y="3400046"/>
            <a:ext cx="914400" cy="664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955986" y="6211669"/>
            <a:ext cx="262123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Plane Intersecting Shower </a:t>
            </a:r>
          </a:p>
          <a:p>
            <a:r>
              <a:rPr lang="en-US" dirty="0" smtClean="0"/>
              <a:t>And FD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6" idx="0"/>
          </p:cNvCxnSpPr>
          <p:nvPr/>
        </p:nvCxnSpPr>
        <p:spPr>
          <a:xfrm rot="16200000" flipV="1">
            <a:off x="2405013" y="5350080"/>
            <a:ext cx="471269" cy="1251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83029" cy="7037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Shower Detector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03" y="520177"/>
            <a:ext cx="8229600" cy="81087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plane fitting process is an iterative process to determine the shower plane and to remove noise tubes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3103" y="4549676"/>
            <a:ext cx="4500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Tubes are marked as “bad” if they are removed from the track in either space or time.</a:t>
            </a:r>
          </a:p>
          <a:p>
            <a:endParaRPr lang="en-US" dirty="0" smtClean="0"/>
          </a:p>
          <a:p>
            <a:r>
              <a:rPr lang="en-US" dirty="0" smtClean="0"/>
              <a:t>Tubes further than 6</a:t>
            </a:r>
            <a:r>
              <a:rPr lang="en-US" baseline="30000" dirty="0" smtClean="0"/>
              <a:t>O</a:t>
            </a:r>
            <a:r>
              <a:rPr lang="en-US" dirty="0" smtClean="0"/>
              <a:t> from the track are removed.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1162843" y="1237115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Data With Noise Tubes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16499" y="1331056"/>
            <a:ext cx="350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Tubes Removed and Plane Fit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>
            <a:off x="4268858" y="279980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ALE-scin-Recon-plan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20" y="1700388"/>
            <a:ext cx="3925138" cy="2570332"/>
          </a:xfrm>
          <a:prstGeom prst="rect">
            <a:avLst/>
          </a:prstGeom>
        </p:spPr>
      </p:pic>
      <p:pic>
        <p:nvPicPr>
          <p:cNvPr id="16" name="Picture 15" descr="TALE-scin-Recon-plan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990" y="1828494"/>
            <a:ext cx="3729507" cy="2442226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97731" y="4734343"/>
            <a:ext cx="15109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Polynomial Fit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7127545" y="4099982"/>
            <a:ext cx="1000151" cy="637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ayleighPro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1978729"/>
            <a:ext cx="6388100" cy="135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2300"/>
            <a:ext cx="8229600" cy="1143000"/>
          </a:xfrm>
        </p:spPr>
        <p:txBody>
          <a:bodyPr/>
          <a:lstStyle/>
          <a:p>
            <a:r>
              <a:rPr lang="en-US" dirty="0" smtClean="0"/>
              <a:t>Rayleigh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7946"/>
            <a:ext cx="8229600" cy="160450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Removes Noise Events by testing the probability that the event could have been randomly generated.</a:t>
            </a:r>
          </a:p>
          <a:p>
            <a:r>
              <a:rPr lang="en-US" dirty="0" smtClean="0"/>
              <a:t>Rayleigh vector formed by drawing vector for each tube to all adjacent tubes with a later time and then summing all vectors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1073" y="6375193"/>
            <a:ext cx="2133600" cy="365125"/>
          </a:xfrm>
        </p:spPr>
        <p:txBody>
          <a:bodyPr/>
          <a:lstStyle/>
          <a:p>
            <a:fld id="{9F4F8899-7711-3E46-964C-E94C886BB5A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 descr="TALE-NOISE-EXA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31714"/>
            <a:ext cx="4015477" cy="3071399"/>
          </a:xfrm>
          <a:prstGeom prst="rect">
            <a:avLst/>
          </a:prstGeom>
        </p:spPr>
      </p:pic>
      <p:pic>
        <p:nvPicPr>
          <p:cNvPr id="6" name="Picture 5" descr="TALE-rayFilt-dis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149" y="3160868"/>
            <a:ext cx="3326651" cy="31988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2185406" y="4563381"/>
            <a:ext cx="324859" cy="1919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5958090" y="4496957"/>
            <a:ext cx="1373447" cy="47251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illasPlo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228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741" y="54432"/>
            <a:ext cx="54290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Extragalactic </a:t>
            </a:r>
            <a:br>
              <a:rPr lang="en-US" dirty="0" smtClean="0"/>
            </a:br>
            <a:r>
              <a:rPr lang="en-US" dirty="0" smtClean="0"/>
              <a:t>Cosmic Rays</a:t>
            </a:r>
            <a:endParaRPr lang="en-US" dirty="0"/>
          </a:p>
        </p:txBody>
      </p:sp>
      <p:pic>
        <p:nvPicPr>
          <p:cNvPr id="8" name="Picture 7" descr="cena_composi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162" y="2403856"/>
            <a:ext cx="2613626" cy="26181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4948" y="5375241"/>
            <a:ext cx="154527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16 </a:t>
            </a:r>
            <a:r>
              <a:rPr lang="en-US" dirty="0" err="1" smtClean="0"/>
              <a:t>eV</a:t>
            </a:r>
            <a:r>
              <a:rPr lang="en-US" dirty="0" smtClean="0"/>
              <a:t> proton</a:t>
            </a:r>
          </a:p>
          <a:p>
            <a:r>
              <a:rPr lang="en-US" dirty="0" smtClean="0"/>
              <a:t>Threshold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3390830" y="2619755"/>
            <a:ext cx="661635" cy="609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52462" y="2294998"/>
            <a:ext cx="154527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20 </a:t>
            </a:r>
            <a:r>
              <a:rPr lang="en-US" dirty="0" err="1" smtClean="0"/>
              <a:t>eV</a:t>
            </a:r>
            <a:r>
              <a:rPr lang="en-US" dirty="0" smtClean="0"/>
              <a:t> proton</a:t>
            </a:r>
          </a:p>
          <a:p>
            <a:r>
              <a:rPr lang="en-US" dirty="0" smtClean="0"/>
              <a:t>Threshold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535712" y="5698408"/>
            <a:ext cx="90917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22843" y="1614714"/>
            <a:ext cx="3739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Hillas</a:t>
            </a:r>
            <a:r>
              <a:rPr lang="en-US" dirty="0" smtClean="0"/>
              <a:t> Plot”:</a:t>
            </a:r>
          </a:p>
          <a:p>
            <a:r>
              <a:rPr lang="en-US" dirty="0" smtClean="0"/>
              <a:t> Estimate of Maximum Particle Energy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443725" y="1606420"/>
            <a:ext cx="4500974" cy="368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22564" y="6002328"/>
            <a:ext cx="30792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Hillas</a:t>
            </a:r>
            <a:r>
              <a:rPr lang="en-US" dirty="0" smtClean="0"/>
              <a:t> </a:t>
            </a:r>
            <a:r>
              <a:rPr lang="en-US" dirty="0" err="1" smtClean="0"/>
              <a:t>Plot[High</a:t>
            </a:r>
            <a:r>
              <a:rPr lang="en-US" dirty="0" smtClean="0"/>
              <a:t> Energy Astrophysics, </a:t>
            </a:r>
            <a:r>
              <a:rPr lang="en-US" dirty="0" err="1" smtClean="0"/>
              <a:t>Longair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Edition]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Geometry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7970"/>
            <a:ext cx="8229600" cy="10971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After the SD-plane is determined the track can be uniquely determined by fitting for the angle in the SD-plane and the distance of closest approach of the shower.</a:t>
            </a:r>
          </a:p>
          <a:p>
            <a:r>
              <a:rPr lang="en-US" dirty="0" smtClean="0"/>
              <a:t>Used as a Starting Place for the Profile Constrained Geometry Fit</a:t>
            </a:r>
            <a:endParaRPr lang="en-US" dirty="0"/>
          </a:p>
        </p:txBody>
      </p:sp>
      <p:pic>
        <p:nvPicPr>
          <p:cNvPr id="4" name="Picture 7" descr="event9150c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198627"/>
            <a:ext cx="4042187" cy="365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imeFitminimizatio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092" y="5499101"/>
            <a:ext cx="4445707" cy="1130746"/>
          </a:xfrm>
          <a:prstGeom prst="rect">
            <a:avLst/>
          </a:prstGeom>
        </p:spPr>
      </p:pic>
      <p:pic>
        <p:nvPicPr>
          <p:cNvPr id="6" name="Picture 5" descr="timeFitEq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94508"/>
            <a:ext cx="3142866" cy="699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199" y="5188840"/>
            <a:ext cx="206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noise tubes have already been removed during the plane fit </a:t>
            </a:r>
            <a:endParaRPr lang="en-US" dirty="0"/>
          </a:p>
        </p:txBody>
      </p:sp>
      <p:pic>
        <p:nvPicPr>
          <p:cNvPr id="9" name="Picture 8" descr="geom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821560" y="1635033"/>
            <a:ext cx="5136238" cy="386406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07428" y="1866779"/>
            <a:ext cx="38024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 From higher points in the shower </a:t>
            </a:r>
          </a:p>
          <a:p>
            <a:r>
              <a:rPr lang="en-US" dirty="0" smtClean="0"/>
              <a:t>arrive at the detector first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4572000" y="2109842"/>
            <a:ext cx="508000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81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Profile Constrained Geometry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4855"/>
            <a:ext cx="4027714" cy="583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Fix the value of </a:t>
            </a:r>
            <a:r>
              <a:rPr lang="en-US" sz="2000" dirty="0" err="1" smtClean="0"/>
              <a:t>Xmax</a:t>
            </a:r>
            <a:r>
              <a:rPr lang="en-US" sz="2000" dirty="0" smtClean="0"/>
              <a:t> to a series of values</a:t>
            </a:r>
          </a:p>
          <a:p>
            <a:pPr lvl="1"/>
            <a:r>
              <a:rPr lang="en-US" sz="2000" dirty="0" smtClean="0"/>
              <a:t>In my case the chosen values were 500, 550, 600, 650,700,750 g/cm</a:t>
            </a:r>
            <a:r>
              <a:rPr lang="en-US" sz="2000" baseline="30000" dirty="0" smtClean="0"/>
              <a:t>2</a:t>
            </a:r>
          </a:p>
          <a:p>
            <a:pPr lvl="2"/>
            <a:r>
              <a:rPr lang="en-US" sz="2000" dirty="0" smtClean="0"/>
              <a:t>Fit the profile to a </a:t>
            </a:r>
            <a:r>
              <a:rPr lang="en-US" sz="2000" dirty="0" err="1" smtClean="0"/>
              <a:t>Gaisser-Hillas</a:t>
            </a:r>
            <a:r>
              <a:rPr lang="en-US" sz="2000" dirty="0" smtClean="0"/>
              <a:t> Using inverse Monte Carlo.</a:t>
            </a:r>
          </a:p>
          <a:p>
            <a:pPr lvl="2"/>
            <a:r>
              <a:rPr lang="en-US" sz="2000" dirty="0" smtClean="0"/>
              <a:t>Vary angle in S-D plane improves profile fit</a:t>
            </a:r>
          </a:p>
          <a:p>
            <a:pPr lvl="2"/>
            <a:r>
              <a:rPr lang="en-US" sz="2000" dirty="0" smtClean="0"/>
              <a:t>For the best value of </a:t>
            </a:r>
            <a:r>
              <a:rPr lang="en-US" sz="2000" dirty="0" err="1" smtClean="0"/>
              <a:t>Xmax</a:t>
            </a:r>
            <a:r>
              <a:rPr lang="en-US" sz="2000" dirty="0" smtClean="0"/>
              <a:t> and Angle do a profile fit in that vicinity</a:t>
            </a:r>
          </a:p>
          <a:p>
            <a:pPr lvl="1"/>
            <a:r>
              <a:rPr lang="en-US" sz="2000" dirty="0" smtClean="0"/>
              <a:t>Increases the Energy Resolution  (short tracks)</a:t>
            </a:r>
          </a:p>
        </p:txBody>
      </p:sp>
      <p:pic>
        <p:nvPicPr>
          <p:cNvPr id="8" name="Picture 7" descr="TALE-Fl-example-prof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492" y="1952617"/>
            <a:ext cx="4926508" cy="404960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3474" y="1024856"/>
            <a:ext cx="279945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Fits the direct and scattered </a:t>
            </a:r>
          </a:p>
          <a:p>
            <a:r>
              <a:rPr lang="en-US" dirty="0" smtClean="0"/>
              <a:t>Light contributions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051423" y="1773239"/>
            <a:ext cx="914400" cy="710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LE-Fl-example-prof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54" y="3564255"/>
            <a:ext cx="3971607" cy="3264671"/>
          </a:xfrm>
          <a:prstGeom prst="rect">
            <a:avLst/>
          </a:prstGeom>
        </p:spPr>
      </p:pic>
      <p:pic>
        <p:nvPicPr>
          <p:cNvPr id="6" name="Picture 5" descr="flourEmmSp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689208"/>
            <a:ext cx="4578903" cy="3109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5974" y="-89048"/>
            <a:ext cx="6289012" cy="1143000"/>
          </a:xfrm>
        </p:spPr>
        <p:txBody>
          <a:bodyPr/>
          <a:lstStyle/>
          <a:p>
            <a:r>
              <a:rPr lang="en-US" dirty="0" smtClean="0"/>
              <a:t>Scintillation Light</a:t>
            </a:r>
            <a:endParaRPr lang="en-US" dirty="0"/>
          </a:p>
        </p:txBody>
      </p:sp>
      <p:pic>
        <p:nvPicPr>
          <p:cNvPr id="5" name="Content Placeholder 4" descr="fYield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5"/>
              <a:srcRect l="-11733" r="-11733"/>
              <a:stretch>
                <a:fillRect/>
              </a:stretch>
            </p:blipFill>
          </mc:Choice>
          <mc:Fallback>
            <p:blipFill>
              <a:blip r:embed="rId6"/>
              <a:srcRect l="-11733" r="-11733"/>
              <a:stretch>
                <a:fillRect/>
              </a:stretch>
            </p:blipFill>
          </mc:Fallback>
        </mc:AlternateContent>
        <p:spPr>
          <a:xfrm>
            <a:off x="-347018" y="3728109"/>
            <a:ext cx="5348993" cy="31298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6340" y="1053952"/>
            <a:ext cx="176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Emission Spectra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4945" y="5987018"/>
            <a:ext cx="271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Energy Deposition</a:t>
            </a:r>
            <a:endParaRPr lang="en-US" dirty="0"/>
          </a:p>
        </p:txBody>
      </p:sp>
      <p:pic>
        <p:nvPicPr>
          <p:cNvPr id="9" name="Content Placeholder 4" descr="TALE-scin-Recon-disp-cle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l="-20253" r="-20253"/>
              <a:stretch>
                <a:fillRect/>
              </a:stretch>
            </p:blipFill>
          </mc:Choice>
          <mc:Fallback>
            <p:blipFill>
              <a:blip r:embed="rId8"/>
              <a:srcRect l="-20253" r="-20253"/>
              <a:stretch>
                <a:fillRect/>
              </a:stretch>
            </p:blipFill>
          </mc:Fallback>
        </mc:AlternateContent>
        <p:spPr>
          <a:xfrm>
            <a:off x="4090594" y="339038"/>
            <a:ext cx="6290080" cy="3459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9087" y="0"/>
            <a:ext cx="8229600" cy="1143000"/>
          </a:xfrm>
        </p:spPr>
        <p:txBody>
          <a:bodyPr/>
          <a:lstStyle/>
          <a:p>
            <a:r>
              <a:rPr lang="en-US" dirty="0" smtClean="0"/>
              <a:t>Cherenkov Light</a:t>
            </a:r>
            <a:endParaRPr lang="en-US" dirty="0"/>
          </a:p>
        </p:txBody>
      </p:sp>
      <p:pic>
        <p:nvPicPr>
          <p:cNvPr id="5" name="Content Placeholder 4" descr="cherenkovEmissi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978106" y="1143000"/>
            <a:ext cx="10807304" cy="59436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TALE-ckov2-example-profi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171" y="2846877"/>
            <a:ext cx="4829815" cy="3874598"/>
          </a:xfrm>
          <a:prstGeom prst="rect">
            <a:avLst/>
          </a:prstGeom>
        </p:spPr>
      </p:pic>
      <p:pic>
        <p:nvPicPr>
          <p:cNvPr id="7" name="Content Placeholder 4" descr="TALE-ckov2-example-disp.jpg"/>
          <p:cNvPicPr>
            <a:picLocks noChangeAspect="1"/>
          </p:cNvPicPr>
          <p:nvPr/>
        </p:nvPicPr>
        <p:blipFill>
          <a:blip r:embed="rId5"/>
          <a:srcRect l="-11483" r="-11483"/>
          <a:stretch>
            <a:fillRect/>
          </a:stretch>
        </p:blipFill>
        <p:spPr>
          <a:xfrm>
            <a:off x="4940281" y="0"/>
            <a:ext cx="4421271" cy="2431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0086" y="1715869"/>
            <a:ext cx="37241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Events with high Cherenkov fraction used to be discarded by previous experiments </a:t>
            </a:r>
          </a:p>
          <a:p>
            <a:endParaRPr lang="en-US" dirty="0" smtClean="0"/>
          </a:p>
          <a:p>
            <a:r>
              <a:rPr lang="en-US" dirty="0" smtClean="0"/>
              <a:t>Have learned how to analyze using PCGF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92" y="-118762"/>
            <a:ext cx="8229600" cy="1143000"/>
          </a:xfrm>
        </p:spPr>
        <p:txBody>
          <a:bodyPr/>
          <a:lstStyle/>
          <a:p>
            <a:r>
              <a:rPr lang="en-US" dirty="0" smtClean="0"/>
              <a:t>Mixed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 descr="TALE-mixed-example-prof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08" y="2092698"/>
            <a:ext cx="5072492" cy="4263652"/>
          </a:xfrm>
          <a:prstGeom prst="rect">
            <a:avLst/>
          </a:prstGeom>
        </p:spPr>
      </p:pic>
      <p:pic>
        <p:nvPicPr>
          <p:cNvPr id="5" name="Content Placeholder 4" descr="TALE-mixed-example-disp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9371" r="-19371"/>
          <a:stretch>
            <a:fillRect/>
          </a:stretch>
        </p:blipFill>
        <p:spPr>
          <a:xfrm>
            <a:off x="-650268" y="861783"/>
            <a:ext cx="5549107" cy="3051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lux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678" b="-678"/>
          <a:stretch>
            <a:fillRect/>
          </a:stretch>
        </p:blipFill>
        <p:spPr>
          <a:xfrm>
            <a:off x="457200" y="1577670"/>
            <a:ext cx="5838371" cy="1839132"/>
          </a:xfrm>
        </p:spPr>
      </p:pic>
      <p:pic>
        <p:nvPicPr>
          <p:cNvPr id="27" name="Picture 26" descr="eventTabl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66" y="746940"/>
            <a:ext cx="4833975" cy="592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Measuring the Cosmic Ray Flux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6911" y="1535658"/>
            <a:ext cx="5693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Flux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902119" y="2064477"/>
            <a:ext cx="575815" cy="256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62239" y="1257040"/>
            <a:ext cx="28144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Number of Observed Events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3550312" y="1930652"/>
            <a:ext cx="60856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6911" y="3755572"/>
            <a:ext cx="189145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Effective Aperture of the Detector:</a:t>
            </a:r>
          </a:p>
          <a:p>
            <a:r>
              <a:rPr lang="en-US" dirty="0" smtClean="0"/>
              <a:t>Calculated using Monte Carlo</a:t>
            </a:r>
          </a:p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2353507" y="3387647"/>
            <a:ext cx="476657" cy="2591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86801" y="4031023"/>
            <a:ext cx="186654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Detector On-Time</a:t>
            </a:r>
          </a:p>
          <a:p>
            <a:r>
              <a:rPr lang="en-US" dirty="0" smtClean="0"/>
              <a:t>(246 Hours)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3889178" y="3718624"/>
            <a:ext cx="603647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82228" y="5140567"/>
            <a:ext cx="154159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Width of </a:t>
            </a:r>
          </a:p>
          <a:p>
            <a:r>
              <a:rPr lang="en-US" dirty="0" smtClean="0"/>
              <a:t>the Energy Bin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4226597" y="4242892"/>
            <a:ext cx="1756502" cy="38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62239" y="3241039"/>
            <a:ext cx="562433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mega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327" y="3303587"/>
            <a:ext cx="4076700" cy="1346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3821" y="4543920"/>
            <a:ext cx="3335524" cy="159114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990"/>
            <a:ext cx="8229600" cy="1143000"/>
          </a:xfrm>
        </p:spPr>
        <p:txBody>
          <a:bodyPr/>
          <a:lstStyle/>
          <a:p>
            <a:r>
              <a:rPr lang="en-US" dirty="0" smtClean="0"/>
              <a:t>Geometrical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13669" y="4941708"/>
            <a:ext cx="1254646" cy="67317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omega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84" y="2348488"/>
            <a:ext cx="4938935" cy="1273623"/>
          </a:xfrm>
          <a:prstGeom prst="rect">
            <a:avLst/>
          </a:prstGeom>
        </p:spPr>
      </p:pic>
      <p:pic>
        <p:nvPicPr>
          <p:cNvPr id="9" name="Picture 8" descr="a0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286" y="5092591"/>
            <a:ext cx="4665828" cy="1013991"/>
          </a:xfrm>
          <a:prstGeom prst="rect">
            <a:avLst/>
          </a:prstGeom>
        </p:spPr>
      </p:pic>
      <p:pic>
        <p:nvPicPr>
          <p:cNvPr id="5" name="Content Placeholder 4" descr="solidAngl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5"/>
              <a:srcRect l="-42081" r="-42081"/>
              <a:stretch>
                <a:fillRect/>
              </a:stretch>
            </p:blipFill>
          </mc:Choice>
          <mc:Fallback>
            <p:blipFill>
              <a:blip r:embed="rId6"/>
              <a:srcRect l="-42081" r="-42081"/>
              <a:stretch>
                <a:fillRect/>
              </a:stretch>
            </p:blipFill>
          </mc:Fallback>
        </mc:AlternateContent>
        <p:spPr>
          <a:xfrm>
            <a:off x="-636037" y="1953847"/>
            <a:ext cx="6090852" cy="3349734"/>
          </a:xfrm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703821" y="5257683"/>
            <a:ext cx="1659666" cy="3113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143034" y="5409736"/>
            <a:ext cx="311305" cy="683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283" y="5042419"/>
            <a:ext cx="72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</a:t>
            </a:r>
            <a:r>
              <a:rPr lang="en-US" baseline="-25000" dirty="0" smtClean="0"/>
              <a:t>MAX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38784" y="5533066"/>
            <a:ext cx="69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</a:t>
            </a:r>
            <a:r>
              <a:rPr lang="en-US" baseline="-25000" dirty="0" smtClean="0"/>
              <a:t>MIN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45394" y="99001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Geometrical Aperture is the convolution product </a:t>
            </a:r>
          </a:p>
          <a:p>
            <a:r>
              <a:rPr lang="en-US" b="1" dirty="0" smtClean="0"/>
              <a:t>SOLID ANGLE</a:t>
            </a:r>
            <a:r>
              <a:rPr lang="en-US" dirty="0" smtClean="0"/>
              <a:t> and </a:t>
            </a:r>
            <a:r>
              <a:rPr lang="en-US" b="1" dirty="0" smtClean="0"/>
              <a:t>AREA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841369" y="4857753"/>
            <a:ext cx="62108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Area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3772327" y="5092591"/>
            <a:ext cx="1069042" cy="16509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3"/>
          </p:cNvCxnSpPr>
          <p:nvPr/>
        </p:nvCxnSpPr>
        <p:spPr>
          <a:xfrm>
            <a:off x="5462452" y="5042419"/>
            <a:ext cx="1468119" cy="5265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41607" y="1953847"/>
            <a:ext cx="122318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Solid Angle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10800000" flipV="1">
            <a:off x="3772327" y="2323179"/>
            <a:ext cx="2169281" cy="32567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5921725" y="2343062"/>
            <a:ext cx="651360" cy="61159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25475"/>
            <a:ext cx="8417223" cy="5730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Reconstructed Event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geomApe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25" y="2917668"/>
            <a:ext cx="3996057" cy="1327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5220" y="6352143"/>
            <a:ext cx="16006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35% Difference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918610" y="5328142"/>
            <a:ext cx="1689587" cy="39636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61586" y="5085655"/>
            <a:ext cx="6239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TALE Not Equally sensitive at all energies and for all shower </a:t>
            </a:r>
          </a:p>
          <a:p>
            <a:r>
              <a:rPr lang="en-US" dirty="0" smtClean="0"/>
              <a:t>geometries. Monte Carlo used to calculate the effective aperture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16821" y="2190278"/>
            <a:ext cx="282717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Number of Events</a:t>
            </a:r>
          </a:p>
          <a:p>
            <a:r>
              <a:rPr lang="en-US" dirty="0" smtClean="0"/>
              <a:t> that trigger and reconstruct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305622" y="2859936"/>
            <a:ext cx="448260" cy="436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73236" y="4244853"/>
            <a:ext cx="301912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Number of Events thrown into</a:t>
            </a:r>
          </a:p>
          <a:p>
            <a:r>
              <a:rPr lang="en-US" dirty="0" smtClean="0"/>
              <a:t> geometrical aperture 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3" idx="0"/>
          </p:cNvCxnSpPr>
          <p:nvPr/>
        </p:nvCxnSpPr>
        <p:spPr>
          <a:xfrm rot="5400000" flipH="1" flipV="1">
            <a:off x="6663511" y="3564263"/>
            <a:ext cx="299879" cy="1061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4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5619"/>
            <a:ext cx="3172958" cy="292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05" y="-282740"/>
            <a:ext cx="8229600" cy="1143000"/>
          </a:xfrm>
        </p:spPr>
        <p:txBody>
          <a:bodyPr/>
          <a:lstStyle/>
          <a:p>
            <a:r>
              <a:rPr lang="en-US" dirty="0" smtClean="0"/>
              <a:t>Composition Assumption</a:t>
            </a:r>
            <a:endParaRPr lang="en-US" dirty="0"/>
          </a:p>
        </p:txBody>
      </p:sp>
      <p:pic>
        <p:nvPicPr>
          <p:cNvPr id="5" name="Content Placeholder 4" descr="compositionAssum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1733" r="-11733"/>
              <a:stretch>
                <a:fillRect/>
              </a:stretch>
            </p:blipFill>
          </mc:Choice>
          <mc:Fallback>
            <p:blipFill>
              <a:blip r:embed="rId4"/>
              <a:srcRect l="-11733" r="-11733"/>
              <a:stretch>
                <a:fillRect/>
              </a:stretch>
            </p:blipFill>
          </mc:Fallback>
        </mc:AlternateContent>
        <p:spPr>
          <a:xfrm>
            <a:off x="1650413" y="632544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6190" y="1208868"/>
            <a:ext cx="237182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HiRes</a:t>
            </a:r>
            <a:r>
              <a:rPr lang="en-US" dirty="0" smtClean="0"/>
              <a:t>-Mia </a:t>
            </a:r>
          </a:p>
          <a:p>
            <a:r>
              <a:rPr lang="en-US" dirty="0" smtClean="0"/>
              <a:t>Measured Composition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5068456" y="2335152"/>
            <a:ext cx="1510704" cy="550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879" y="2745290"/>
            <a:ext cx="2355045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H4A (</a:t>
            </a:r>
            <a:r>
              <a:rPr lang="en-US" dirty="0" err="1" smtClean="0"/>
              <a:t>Gaisser</a:t>
            </a:r>
            <a:r>
              <a:rPr lang="en-US" dirty="0" smtClean="0"/>
              <a:t>. </a:t>
            </a:r>
            <a:r>
              <a:rPr lang="en-US" dirty="0" err="1" smtClean="0"/>
              <a:t>Astropart</a:t>
            </a:r>
            <a:r>
              <a:rPr lang="en-US" dirty="0" smtClean="0"/>
              <a:t>. Phys. 35 (2012)801-806)</a:t>
            </a:r>
          </a:p>
          <a:p>
            <a:r>
              <a:rPr lang="en-US" dirty="0" smtClean="0"/>
              <a:t> Predicted Composition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95714" y="2722223"/>
            <a:ext cx="1415143" cy="325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753558" y="3552694"/>
            <a:ext cx="2232765" cy="152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5311250" y="3571162"/>
            <a:ext cx="2269701" cy="152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15060" y="2745290"/>
            <a:ext cx="13717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HiRes</a:t>
            </a:r>
            <a:r>
              <a:rPr lang="en-US" dirty="0" smtClean="0"/>
              <a:t> / TA </a:t>
            </a:r>
          </a:p>
          <a:p>
            <a:r>
              <a:rPr lang="en-US" dirty="0" smtClean="0"/>
              <a:t>Composition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7313811" y="3615826"/>
            <a:ext cx="914400" cy="465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72958" y="5965570"/>
            <a:ext cx="3832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H4A models composition contributions </a:t>
            </a:r>
          </a:p>
          <a:p>
            <a:r>
              <a:rPr lang="en-US" dirty="0" smtClean="0"/>
              <a:t>The the energy energy spectrum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58" y="0"/>
            <a:ext cx="3326652" cy="1143000"/>
          </a:xfrm>
        </p:spPr>
        <p:txBody>
          <a:bodyPr/>
          <a:lstStyle/>
          <a:p>
            <a:r>
              <a:rPr lang="en-US" dirty="0" smtClean="0"/>
              <a:t>Quality Cuts</a:t>
            </a:r>
            <a:endParaRPr lang="en-US" dirty="0"/>
          </a:p>
        </p:txBody>
      </p:sp>
      <p:pic>
        <p:nvPicPr>
          <p:cNvPr id="5" name="Content Placeholder 4" descr="energyResQual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893" r="-11893"/>
              <a:stretch>
                <a:fillRect/>
              </a:stretch>
            </p:blipFill>
          </mc:Choice>
          <mc:Fallback>
            <p:blipFill>
              <a:blip r:embed="rId3"/>
              <a:srcRect l="-11893" r="-11893"/>
              <a:stretch>
                <a:fillRect/>
              </a:stretch>
            </p:blipFill>
          </mc:Fallback>
        </mc:AlternateContent>
        <p:spPr>
          <a:xfrm>
            <a:off x="4415110" y="333061"/>
            <a:ext cx="5187198" cy="28527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 descr="energyResQualF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85919" y="3340917"/>
            <a:ext cx="4158081" cy="2823388"/>
          </a:xfrm>
          <a:prstGeom prst="rect">
            <a:avLst/>
          </a:prstGeom>
        </p:spPr>
      </p:pic>
      <p:pic>
        <p:nvPicPr>
          <p:cNvPr id="7" name="Picture 6" descr="QualCut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9441"/>
            <a:ext cx="4948997" cy="3808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7712" y="95833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MC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37712" y="397572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MC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13" y="5987017"/>
            <a:ext cx="372161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~12% Energy Resolution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13" y="1004500"/>
            <a:ext cx="330327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Improve Energy Resolution</a:t>
            </a:r>
          </a:p>
          <a:p>
            <a:r>
              <a:rPr lang="en-US" dirty="0" smtClean="0"/>
              <a:t>Reduce composition dependence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EASTROg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96" y="1392527"/>
            <a:ext cx="7315912" cy="5465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90" y="0"/>
            <a:ext cx="5817237" cy="793857"/>
          </a:xfrm>
        </p:spPr>
        <p:txBody>
          <a:bodyPr/>
          <a:lstStyle/>
          <a:p>
            <a:r>
              <a:rPr lang="en-US" dirty="0" smtClean="0"/>
              <a:t>Galactic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725" y="935959"/>
            <a:ext cx="3233809" cy="781996"/>
          </a:xfrm>
        </p:spPr>
        <p:txBody>
          <a:bodyPr>
            <a:noAutofit/>
          </a:bodyPr>
          <a:lstStyle/>
          <a:p>
            <a:r>
              <a:rPr lang="en-US" sz="2000" dirty="0" smtClean="0"/>
              <a:t>Supernova Remnants</a:t>
            </a:r>
          </a:p>
        </p:txBody>
      </p:sp>
      <p:pic>
        <p:nvPicPr>
          <p:cNvPr id="11" name="Picture 10" descr="Cassiopeia_A_Spitzer_Cr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476" y="0"/>
            <a:ext cx="2256524" cy="17179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3589" y="104962"/>
            <a:ext cx="99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 1680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65507" y="1915395"/>
            <a:ext cx="48981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“modeled”  elemental contribution to energy spectrum [High Energy Astrophysics, </a:t>
            </a:r>
            <a:r>
              <a:rPr lang="en-US" dirty="0" err="1" smtClean="0"/>
              <a:t>Longair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Edition]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3725" y="592438"/>
            <a:ext cx="366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11&lt;</a:t>
            </a:r>
            <a:r>
              <a:rPr lang="en-US" sz="2400" b="1" dirty="0" err="1" smtClean="0">
                <a:solidFill>
                  <a:srgbClr val="FF0000"/>
                </a:solidFill>
              </a:rPr>
              <a:t>Log(Energy</a:t>
            </a:r>
            <a:r>
              <a:rPr lang="en-US" sz="2400" b="1" dirty="0" smtClean="0">
                <a:solidFill>
                  <a:srgbClr val="FF0000"/>
                </a:solidFill>
              </a:rPr>
              <a:t> [</a:t>
            </a:r>
            <a:r>
              <a:rPr lang="en-US" sz="2400" b="1" dirty="0" err="1" smtClean="0">
                <a:solidFill>
                  <a:srgbClr val="FF0000"/>
                </a:solidFill>
              </a:rPr>
              <a:t>eV</a:t>
            </a:r>
            <a:r>
              <a:rPr lang="en-US" sz="2400" b="1" dirty="0" smtClean="0">
                <a:solidFill>
                  <a:srgbClr val="FF0000"/>
                </a:solidFill>
              </a:rPr>
              <a:t>])&lt;17.5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erF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132912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Effective Aperture After All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53991" y="4711068"/>
            <a:ext cx="25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Composition dependence </a:t>
            </a:r>
          </a:p>
          <a:p>
            <a:r>
              <a:rPr lang="en-US" dirty="0" smtClean="0"/>
              <a:t>reduced to &lt;5% level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mc-RP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1256463" y="789327"/>
            <a:ext cx="10427650" cy="5734806"/>
          </a:xfrm>
        </p:spPr>
      </p:pic>
      <p:pic>
        <p:nvPicPr>
          <p:cNvPr id="6" name="Picture 5" descr="geom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093824" y="3491573"/>
            <a:ext cx="2835996" cy="2133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– MC VALIDATION</a:t>
            </a:r>
            <a:br>
              <a:rPr lang="en-US" dirty="0" smtClean="0"/>
            </a:br>
            <a:r>
              <a:rPr lang="en-US" dirty="0" smtClean="0"/>
              <a:t>RP – Distance of Closest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289569"/>
            <a:ext cx="2133600" cy="365125"/>
          </a:xfrm>
        </p:spPr>
        <p:txBody>
          <a:bodyPr/>
          <a:lstStyle/>
          <a:p>
            <a:fld id="{9F4F8899-7711-3E46-964C-E94C886BB5A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49400" y="4448503"/>
            <a:ext cx="1256400" cy="1047337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8056" y="3122241"/>
            <a:ext cx="843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0.16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429" y="6524133"/>
            <a:ext cx="717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Comparison: See Dissertation Appendix I for 0.1 </a:t>
            </a:r>
            <a:r>
              <a:rPr lang="en-US" dirty="0" err="1" smtClean="0"/>
              <a:t>log(E</a:t>
            </a:r>
            <a:r>
              <a:rPr lang="en-US" dirty="0" smtClean="0"/>
              <a:t>) comparisons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15191" y="2394000"/>
            <a:ext cx="2251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KS Test &gt; 0.5</a:t>
            </a:r>
          </a:p>
          <a:p>
            <a:r>
              <a:rPr lang="en-US" dirty="0" smtClean="0"/>
              <a:t>Indicates distributions</a:t>
            </a:r>
          </a:p>
          <a:p>
            <a:r>
              <a:rPr lang="en-US" dirty="0" smtClean="0"/>
              <a:t>agreement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154801"/>
            <a:ext cx="267546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Red Line – MC Expectation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95132" y="5383866"/>
            <a:ext cx="865232" cy="6766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5967" y="3671861"/>
            <a:ext cx="17478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Blue Point - Data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 rot="5400000">
            <a:off x="4763242" y="3991849"/>
            <a:ext cx="407310" cy="505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DATA-MC Validation</a:t>
            </a:r>
            <a:br>
              <a:rPr lang="en-US" dirty="0" smtClean="0"/>
            </a:br>
            <a:r>
              <a:rPr lang="en-US" dirty="0" smtClean="0"/>
              <a:t>PSI – Angle in the Shower Detector Plane</a:t>
            </a:r>
            <a:endParaRPr lang="en-US" dirty="0"/>
          </a:p>
        </p:txBody>
      </p:sp>
      <p:pic>
        <p:nvPicPr>
          <p:cNvPr id="5" name="Content Placeholder 4" descr="dmc-psi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911433" y="1407541"/>
            <a:ext cx="9156695" cy="50358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8150" y="6443371"/>
            <a:ext cx="1708650" cy="278104"/>
          </a:xfrm>
        </p:spPr>
        <p:txBody>
          <a:bodyPr/>
          <a:lstStyle/>
          <a:p>
            <a:fld id="{9F4F8899-7711-3E46-964C-E94C886BB5A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 descr="geom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23856" y="4166423"/>
            <a:ext cx="3133941" cy="23577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80019" y="5423359"/>
            <a:ext cx="1053771" cy="1100774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87570" y="3387521"/>
            <a:ext cx="843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0.84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429" y="6524133"/>
            <a:ext cx="717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Comparison: See Dissertation Appendix I for 0.1 </a:t>
            </a:r>
            <a:r>
              <a:rPr lang="en-US" dirty="0" err="1" smtClean="0"/>
              <a:t>log(E</a:t>
            </a:r>
            <a:r>
              <a:rPr lang="en-US" dirty="0" smtClean="0"/>
              <a:t>) comparisons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– MC VALIDATION</a:t>
            </a:r>
            <a:br>
              <a:rPr lang="en-US" dirty="0" smtClean="0"/>
            </a:br>
            <a:r>
              <a:rPr lang="en-US" dirty="0" smtClean="0"/>
              <a:t>THETA – Zenith Angle</a:t>
            </a:r>
            <a:endParaRPr lang="en-US" dirty="0"/>
          </a:p>
        </p:txBody>
      </p:sp>
      <p:pic>
        <p:nvPicPr>
          <p:cNvPr id="5" name="Content Placeholder 4" descr="dmc-theta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1230832" y="1163406"/>
            <a:ext cx="10374831" cy="57057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53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44339" y="5299444"/>
            <a:ext cx="1242461" cy="10545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7080235" y="6355556"/>
            <a:ext cx="183999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8038020" y="5702850"/>
            <a:ext cx="1305412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090967" y="5299444"/>
            <a:ext cx="374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Θ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98769" y="4727772"/>
            <a:ext cx="89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Shower</a:t>
            </a:r>
          </a:p>
          <a:p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89913" y="3481966"/>
            <a:ext cx="843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0.98     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9429" y="6524133"/>
            <a:ext cx="717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Comparison: See Dissertation Appendix I for 0.1 </a:t>
            </a:r>
            <a:r>
              <a:rPr lang="en-US" dirty="0" err="1" smtClean="0"/>
              <a:t>log(E</a:t>
            </a:r>
            <a:r>
              <a:rPr lang="en-US" dirty="0" smtClean="0"/>
              <a:t>) comparisons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172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– MC VALIDATION</a:t>
            </a:r>
            <a:br>
              <a:rPr lang="en-US" dirty="0" smtClean="0"/>
            </a:br>
            <a:r>
              <a:rPr lang="en-US" dirty="0" smtClean="0"/>
              <a:t>PHI – AZIMUTH 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7963310" y="6231653"/>
            <a:ext cx="657924" cy="657878"/>
          </a:xfrm>
          <a:prstGeom prst="mathMultiply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08664" y="4196819"/>
            <a:ext cx="474317" cy="41308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36770" y="44252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80796" y="6889531"/>
            <a:ext cx="138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Shower Core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5239810" y="4380413"/>
            <a:ext cx="3721404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dmc-phi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1244325" y="1631516"/>
            <a:ext cx="7769382" cy="4272861"/>
          </a:xfrm>
        </p:spPr>
      </p:pic>
      <p:cxnSp>
        <p:nvCxnSpPr>
          <p:cNvPr id="13" name="Straight Connector 12"/>
          <p:cNvCxnSpPr/>
          <p:nvPr/>
        </p:nvCxnSpPr>
        <p:spPr>
          <a:xfrm rot="5400000">
            <a:off x="5525066" y="4473001"/>
            <a:ext cx="2861164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09490" y="6046987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02840" y="2673881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61214" y="419733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43525" y="4165069"/>
            <a:ext cx="39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6518969" y="4817884"/>
            <a:ext cx="2247441" cy="13756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39472" y="5068891"/>
            <a:ext cx="1763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Shower Detector</a:t>
            </a:r>
          </a:p>
          <a:p>
            <a:r>
              <a:rPr lang="en-US" dirty="0" smtClean="0"/>
              <a:t>Plane</a:t>
            </a:r>
            <a:endParaRPr lang="en-US" dirty="0"/>
          </a:p>
        </p:txBody>
      </p:sp>
      <p:sp>
        <p:nvSpPr>
          <p:cNvPr id="33" name="Circular Arrow 32"/>
          <p:cNvSpPr/>
          <p:nvPr/>
        </p:nvSpPr>
        <p:spPr>
          <a:xfrm rot="15394769" flipH="1">
            <a:off x="6264895" y="3683658"/>
            <a:ext cx="1397422" cy="1464768"/>
          </a:xfrm>
          <a:prstGeom prst="circularArrow">
            <a:avLst>
              <a:gd name="adj1" fmla="val 12500"/>
              <a:gd name="adj2" fmla="val 2358908"/>
              <a:gd name="adj3" fmla="val 20457681"/>
              <a:gd name="adj4" fmla="val 4545870"/>
              <a:gd name="adj5" fmla="val 12500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08749" y="3260775"/>
            <a:ext cx="616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Lucida Grande"/>
                <a:ea typeface="Lucida Grande"/>
                <a:cs typeface="Lucida Grande"/>
              </a:rPr>
              <a:t>Φ</a:t>
            </a:r>
            <a:endParaRPr lang="en-US" sz="4000" dirty="0"/>
          </a:p>
        </p:txBody>
      </p:sp>
      <p:sp>
        <p:nvSpPr>
          <p:cNvPr id="35" name="TextBox 34"/>
          <p:cNvSpPr txBox="1"/>
          <p:nvPr/>
        </p:nvSpPr>
        <p:spPr>
          <a:xfrm>
            <a:off x="4250973" y="3315204"/>
            <a:ext cx="843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0.95    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89429" y="6524133"/>
            <a:ext cx="717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Comparison: See Dissertation Appendix I for 0.1 </a:t>
            </a:r>
            <a:r>
              <a:rPr lang="en-US" dirty="0" err="1" smtClean="0"/>
              <a:t>log(E</a:t>
            </a:r>
            <a:r>
              <a:rPr lang="en-US" dirty="0" smtClean="0"/>
              <a:t>) comparisons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ventTab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822"/>
            <a:ext cx="3484835" cy="4881287"/>
          </a:xfrm>
          <a:prstGeom prst="rect">
            <a:avLst/>
          </a:prstGeom>
        </p:spPr>
      </p:pic>
      <p:pic>
        <p:nvPicPr>
          <p:cNvPr id="22" name="Picture 21" descr="aperFi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67" y="2815104"/>
            <a:ext cx="5221930" cy="40351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TALE MEASURED SPECTRUM</a:t>
            </a:r>
            <a:endParaRPr lang="en-US" dirty="0"/>
          </a:p>
        </p:txBody>
      </p:sp>
      <p:pic>
        <p:nvPicPr>
          <p:cNvPr id="7" name="Picture 6" descr="flux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567" y="839980"/>
            <a:ext cx="6807792" cy="211580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646999" y="1208660"/>
            <a:ext cx="3906202" cy="673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5636947" y="3069892"/>
            <a:ext cx="1171043" cy="661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10401" y="336589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246 Hours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7527363" y="2765633"/>
            <a:ext cx="627280" cy="573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89681" y="2738609"/>
            <a:ext cx="76784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TALE Epoch 1 Spectrum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Content Placeholder 4" descr="spectr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11733" r="-11733"/>
              <a:stretch>
                <a:fillRect/>
              </a:stretch>
            </p:blipFill>
          </mc:Choice>
          <mc:Fallback>
            <p:blipFill>
              <a:blip r:embed="rId3"/>
              <a:srcRect l="-11733" r="-11733"/>
              <a:stretch>
                <a:fillRect/>
              </a:stretch>
            </p:blipFill>
          </mc:Fallback>
        </mc:AlternateContent>
        <p:spPr>
          <a:xfrm>
            <a:off x="457200" y="1218745"/>
            <a:ext cx="8980105" cy="493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7851" y="3625991"/>
            <a:ext cx="292098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Epoch 1 : Detector Evaluation Data Set</a:t>
            </a:r>
          </a:p>
          <a:p>
            <a:endParaRPr lang="en-US" dirty="0" smtClean="0"/>
          </a:p>
          <a:p>
            <a:r>
              <a:rPr lang="en-US" dirty="0" smtClean="0"/>
              <a:t>Determine if there is evidence for a break in the power law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tSi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492"/>
            <a:ext cx="9144000" cy="1201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6578"/>
            <a:ext cx="8229600" cy="1143000"/>
          </a:xfrm>
        </p:spPr>
        <p:txBody>
          <a:bodyPr/>
          <a:lstStyle/>
          <a:p>
            <a:r>
              <a:rPr lang="en-US" dirty="0" smtClean="0"/>
              <a:t>Single vs. Broken Power Law</a:t>
            </a:r>
            <a:endParaRPr lang="en-US" dirty="0"/>
          </a:p>
        </p:txBody>
      </p:sp>
      <p:pic>
        <p:nvPicPr>
          <p:cNvPr id="5" name="Content Placeholder 4" descr="speLinearFi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1733" r="-11733"/>
              <a:stretch>
                <a:fillRect/>
              </a:stretch>
            </p:blipFill>
          </mc:Choice>
          <mc:Fallback>
            <p:blipFill>
              <a:blip r:embed="rId4"/>
              <a:srcRect l="-11733" r="-11733"/>
              <a:stretch>
                <a:fillRect/>
              </a:stretch>
            </p:blipFill>
          </mc:Fallback>
        </mc:AlternateContent>
        <p:spPr>
          <a:xfrm>
            <a:off x="-472520" y="2307778"/>
            <a:ext cx="5683373" cy="31256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 descr="speBrk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843331" y="2524069"/>
            <a:ext cx="4300670" cy="2920208"/>
          </a:xfrm>
          <a:prstGeom prst="rect">
            <a:avLst/>
          </a:prstGeom>
        </p:spPr>
      </p:pic>
      <p:pic>
        <p:nvPicPr>
          <p:cNvPr id="7" name="Picture 6" descr="fitResults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56" y="5495323"/>
            <a:ext cx="6633029" cy="13626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7754" y="1034143"/>
            <a:ext cx="685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 in Chi</a:t>
            </a:r>
            <a:r>
              <a:rPr lang="en-US" baseline="30000" dirty="0" smtClean="0"/>
              <a:t>2 </a:t>
            </a:r>
            <a:r>
              <a:rPr lang="en-US" dirty="0" smtClean="0"/>
              <a:t> Between two nested models can be treated as a Chi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g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469" y="4811089"/>
            <a:ext cx="7355771" cy="132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5" y="-246974"/>
            <a:ext cx="92799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Expected Number of Events</a:t>
            </a:r>
            <a:endParaRPr lang="en-US" dirty="0"/>
          </a:p>
        </p:txBody>
      </p:sp>
      <p:pic>
        <p:nvPicPr>
          <p:cNvPr id="5" name="Content Placeholder 4" descr="LRslopeDeviati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4"/>
              <a:srcRect l="-11733" r="-11733"/>
              <a:stretch>
                <a:fillRect/>
              </a:stretch>
            </p:blipFill>
          </mc:Choice>
          <mc:Fallback>
            <p:blipFill>
              <a:blip r:embed="rId5"/>
              <a:srcRect l="-11733" r="-11733"/>
              <a:stretch>
                <a:fillRect/>
              </a:stretch>
            </p:blipFill>
          </mc:Fallback>
        </mc:AlternateContent>
        <p:spPr>
          <a:xfrm>
            <a:off x="1946113" y="681552"/>
            <a:ext cx="6542675" cy="35982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94440" y="5774197"/>
            <a:ext cx="2133600" cy="365125"/>
          </a:xfrm>
        </p:spPr>
        <p:txBody>
          <a:bodyPr/>
          <a:lstStyle/>
          <a:p>
            <a:fld id="{9F4F8899-7711-3E46-964C-E94C886BB5A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0469" y="1278456"/>
            <a:ext cx="256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to data above 10</a:t>
            </a:r>
            <a:r>
              <a:rPr lang="en-US" baseline="30000" dirty="0" smtClean="0"/>
              <a:t>17.3</a:t>
            </a:r>
            <a:r>
              <a:rPr lang="en-US" dirty="0" smtClean="0"/>
              <a:t>eV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3810041" y="1502643"/>
            <a:ext cx="1070429" cy="247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5040" y="1103838"/>
            <a:ext cx="182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sigma deviation </a:t>
            </a:r>
          </a:p>
          <a:p>
            <a:r>
              <a:rPr lang="en-US" dirty="0" smtClean="0"/>
              <a:t>from fit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723611" y="1702217"/>
            <a:ext cx="1342572" cy="102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9345" y="4215596"/>
            <a:ext cx="210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expected </a:t>
            </a:r>
          </a:p>
          <a:p>
            <a:r>
              <a:rPr lang="en-US" dirty="0" smtClean="0"/>
              <a:t>events from best fit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 rot="16200000" flipH="1">
            <a:off x="1921874" y="4663663"/>
            <a:ext cx="342223" cy="7387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63309" y="4359720"/>
            <a:ext cx="179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Data</a:t>
            </a:r>
          </a:p>
          <a:p>
            <a:r>
              <a:rPr lang="en-US" dirty="0" smtClean="0"/>
              <a:t> Events Observed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4852101" y="4646579"/>
            <a:ext cx="215738" cy="899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3635" y="6396335"/>
            <a:ext cx="615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events expected from std deviation in fit uncertainty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810041" y="6015835"/>
            <a:ext cx="453268" cy="380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715010" y="5389424"/>
          <a:ext cx="314680" cy="244751"/>
        </p:xfrm>
        <a:graphic>
          <a:graphicData uri="http://schemas.openxmlformats.org/presentationml/2006/ole">
            <p:oleObj spid="_x0000_s94210" name="Equation" r:id="rId6" imgW="114300" imgH="8890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471207" y="1559628"/>
            <a:ext cx="1629473" cy="1754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Check significance based on the deficit in the number of events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chkFrac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11572" r="-11572"/>
              <a:stretch>
                <a:fillRect/>
              </a:stretch>
            </p:blipFill>
          </mc:Choice>
          <mc:Fallback>
            <p:blipFill>
              <a:blip r:embed="rId3"/>
              <a:srcRect l="-11572" r="-11572"/>
              <a:stretch>
                <a:fillRect/>
              </a:stretch>
            </p:blipFill>
          </mc:Fallback>
        </mc:AlternateContent>
        <p:spPr>
          <a:xfrm>
            <a:off x="715126" y="3417947"/>
            <a:ext cx="5838074" cy="3210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6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Studies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6688"/>
            <a:ext cx="8229600" cy="2845039"/>
          </a:xfrm>
        </p:spPr>
        <p:txBody>
          <a:bodyPr/>
          <a:lstStyle/>
          <a:p>
            <a:r>
              <a:rPr lang="en-US" dirty="0" smtClean="0"/>
              <a:t>Systematic Uncertainties</a:t>
            </a:r>
          </a:p>
          <a:p>
            <a:pPr lvl="1"/>
            <a:r>
              <a:rPr lang="en-US" dirty="0" smtClean="0"/>
              <a:t>Model Dependency of Aperture</a:t>
            </a:r>
          </a:p>
          <a:p>
            <a:pPr lvl="2"/>
            <a:r>
              <a:rPr lang="en-US" dirty="0" err="1" smtClean="0"/>
              <a:t>QGSJet</a:t>
            </a:r>
            <a:r>
              <a:rPr lang="en-US" dirty="0" smtClean="0"/>
              <a:t> II-4, EPOS</a:t>
            </a:r>
          </a:p>
          <a:p>
            <a:pPr lvl="1"/>
            <a:r>
              <a:rPr lang="en-US" dirty="0" smtClean="0"/>
              <a:t>Fluorescence Yield Uncertainty ~10%</a:t>
            </a:r>
          </a:p>
          <a:p>
            <a:r>
              <a:rPr lang="en-US" dirty="0" smtClean="0"/>
              <a:t>Analysis of Epoch 3 Data Set (10x Epoch 1)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57487" y="4956237"/>
            <a:ext cx="3424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ensure the break is not an</a:t>
            </a:r>
          </a:p>
          <a:p>
            <a:r>
              <a:rPr lang="en-US" dirty="0" smtClean="0"/>
              <a:t> artifact of the uncertainty in the</a:t>
            </a:r>
          </a:p>
          <a:p>
            <a:r>
              <a:rPr lang="en-US" dirty="0" smtClean="0"/>
              <a:t> fluorescence yield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irshowerSummar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9145" r="-49145"/>
              <a:stretch>
                <a:fillRect/>
              </a:stretch>
            </p:blipFill>
          </mc:Choice>
          <mc:Fallback>
            <p:blipFill>
              <a:blip r:embed="rId3"/>
              <a:srcRect l="-49145" r="-49145"/>
              <a:stretch>
                <a:fillRect/>
              </a:stretch>
            </p:blipFill>
          </mc:Fallback>
        </mc:AlternateContent>
        <p:spPr>
          <a:xfrm>
            <a:off x="-687092" y="0"/>
            <a:ext cx="1050788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2"/>
            <a:ext cx="3571084" cy="2086429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Hadron</a:t>
            </a:r>
            <a:r>
              <a:rPr lang="en-US" sz="2000" dirty="0" smtClean="0"/>
              <a:t> Induced</a:t>
            </a:r>
            <a:br>
              <a:rPr lang="en-US" sz="2000" dirty="0" smtClean="0"/>
            </a:br>
            <a:r>
              <a:rPr lang="en-US" sz="2000" dirty="0" smtClean="0"/>
              <a:t>Air shower Illustrative Cartoon: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Used To detect cosmic rays with energies greater then 10</a:t>
            </a:r>
            <a:r>
              <a:rPr lang="en-US" sz="2000" baseline="30000" dirty="0" smtClean="0"/>
              <a:t>15 </a:t>
            </a:r>
            <a:r>
              <a:rPr lang="en-US" sz="2000" dirty="0" err="1" smtClean="0"/>
              <a:t>eV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(&lt;1 particle / m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per year)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4789714"/>
            <a:ext cx="2640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Neutral </a:t>
            </a:r>
            <a:r>
              <a:rPr lang="en-US" dirty="0" err="1" smtClean="0"/>
              <a:t>pions</a:t>
            </a:r>
            <a:r>
              <a:rPr lang="en-US" dirty="0" smtClean="0"/>
              <a:t> seed</a:t>
            </a:r>
          </a:p>
          <a:p>
            <a:r>
              <a:rPr lang="en-US" dirty="0" smtClean="0"/>
              <a:t> electromagnetic cascades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35285" y="813191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Air Nucleus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374572" y="1955639"/>
            <a:ext cx="2275529" cy="4729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7229" y="3120571"/>
            <a:ext cx="2243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Majority of secondary </a:t>
            </a:r>
          </a:p>
          <a:p>
            <a:r>
              <a:rPr lang="en-US" dirty="0" smtClean="0"/>
              <a:t>Particles are </a:t>
            </a:r>
            <a:r>
              <a:rPr lang="en-US" dirty="0" err="1" smtClean="0"/>
              <a:t>pions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1324" y="274638"/>
            <a:ext cx="5729514" cy="1143000"/>
          </a:xfrm>
        </p:spPr>
        <p:txBody>
          <a:bodyPr/>
          <a:lstStyle/>
          <a:p>
            <a:r>
              <a:rPr lang="en-US" dirty="0" smtClean="0"/>
              <a:t>Future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57" y="1242115"/>
            <a:ext cx="4118881" cy="26114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Integration with </a:t>
            </a:r>
          </a:p>
          <a:p>
            <a:pPr lvl="1"/>
            <a:r>
              <a:rPr lang="en-US" dirty="0" smtClean="0"/>
              <a:t>MDFD.  Overlap and connect to higher energy measurements</a:t>
            </a:r>
          </a:p>
          <a:p>
            <a:pPr lvl="1"/>
            <a:r>
              <a:rPr lang="en-US" dirty="0" smtClean="0"/>
              <a:t>TALE SD. Restrict shower geometry for composition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ex70c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338" y="1435790"/>
            <a:ext cx="423703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48338" y="2067084"/>
            <a:ext cx="4123314" cy="147320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8338" y="3540284"/>
            <a:ext cx="4123314" cy="15578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650564" y="1242115"/>
            <a:ext cx="744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TALE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rot="16200000" flipH="1">
            <a:off x="5053185" y="1580062"/>
            <a:ext cx="456671" cy="51737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4576081" y="5372790"/>
            <a:ext cx="544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5101008" y="5117740"/>
            <a:ext cx="458789" cy="419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-1891901" y="3719286"/>
            <a:ext cx="6467982" cy="329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540000" y="3175000"/>
            <a:ext cx="3664857" cy="3761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TALE detector successfully instrumented and deployed to the field.</a:t>
            </a:r>
          </a:p>
          <a:p>
            <a:r>
              <a:rPr lang="en-US" dirty="0" smtClean="0"/>
              <a:t>TALE Cross Calibrated with MDFD</a:t>
            </a:r>
          </a:p>
          <a:p>
            <a:r>
              <a:rPr lang="en-US" dirty="0" smtClean="0"/>
              <a:t>TALE SD currently being instrumented</a:t>
            </a:r>
          </a:p>
          <a:p>
            <a:r>
              <a:rPr lang="en-US" dirty="0" smtClean="0"/>
              <a:t>TALE Lowers the Energy Threshold of Telescope Array to at least 10</a:t>
            </a:r>
            <a:r>
              <a:rPr lang="en-US" baseline="30000" dirty="0" smtClean="0"/>
              <a:t>16.5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EVIDENCE For a Break in the Cosmic Ray Spectrum at 10</a:t>
            </a:r>
            <a:r>
              <a:rPr lang="en-US" baseline="30000" dirty="0" smtClean="0"/>
              <a:t>17.25 +/- 0.05 </a:t>
            </a:r>
            <a:r>
              <a:rPr lang="en-US" dirty="0" err="1" smtClean="0"/>
              <a:t>eV</a:t>
            </a:r>
            <a:endParaRPr lang="en-US" dirty="0" smtClean="0"/>
          </a:p>
          <a:p>
            <a:pPr lvl="1"/>
            <a:r>
              <a:rPr lang="en-US" dirty="0" smtClean="0"/>
              <a:t>Motivates further exploration of cosmic ray spectrum and composition in this energy range.</a:t>
            </a:r>
          </a:p>
          <a:p>
            <a:pPr lvl="1"/>
            <a:r>
              <a:rPr lang="en-US" dirty="0" smtClean="0"/>
              <a:t>This may indicate a transition in the types of sources generating cosmic rays.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 descr="Za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676"/>
            <a:ext cx="4376537" cy="3632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550" y="4633240"/>
            <a:ext cx="253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Beginning of Grad School</a:t>
            </a:r>
            <a:endParaRPr lang="en-US" dirty="0"/>
          </a:p>
        </p:txBody>
      </p:sp>
      <p:pic>
        <p:nvPicPr>
          <p:cNvPr id="7" name="Picture 6" descr="IMG_05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81" y="1000676"/>
            <a:ext cx="4843419" cy="3632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4633240"/>
            <a:ext cx="92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Fall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9806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RIGHTLEFTBACK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1733" r="-11733"/>
              <a:stretch>
                <a:fillRect/>
              </a:stretch>
            </p:blipFill>
          </mc:Choice>
          <mc:Fallback>
            <p:blipFill>
              <a:blip r:embed="rId4"/>
              <a:srcRect l="-11733" r="-11733"/>
              <a:stretch>
                <a:fillRect/>
              </a:stretch>
            </p:blipFill>
          </mc:Fallback>
        </mc:AlternateContent>
        <p:spPr>
          <a:xfrm>
            <a:off x="457200" y="1020875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7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Expected Number of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23403" y="172356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to data below 10</a:t>
            </a:r>
            <a:r>
              <a:rPr lang="en-US" baseline="30000" dirty="0" smtClean="0"/>
              <a:t>17.3</a:t>
            </a:r>
            <a:r>
              <a:rPr lang="en-US" dirty="0" smtClean="0"/>
              <a:t>eV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7985" y="2125947"/>
            <a:ext cx="1070429" cy="247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6682" y="2793996"/>
            <a:ext cx="182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sigma deviation </a:t>
            </a:r>
          </a:p>
          <a:p>
            <a:r>
              <a:rPr lang="en-US" dirty="0" smtClean="0"/>
              <a:t>from fit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088415" y="2793996"/>
            <a:ext cx="9336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705429" y="5684484"/>
          <a:ext cx="7119538" cy="1161609"/>
        </p:xfrm>
        <a:graphic>
          <a:graphicData uri="http://schemas.openxmlformats.org/presentationml/2006/ole">
            <p:oleObj spid="_x0000_s159746" name="Equation" r:id="rId5" imgW="24130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Hires-II Comparison</a:t>
            </a:r>
            <a:endParaRPr lang="en-US" dirty="0"/>
          </a:p>
        </p:txBody>
      </p:sp>
      <p:pic>
        <p:nvPicPr>
          <p:cNvPr id="5" name="Content Placeholder 4" descr="tale-HR2-overlap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733" r="-11733"/>
              <a:stretch>
                <a:fillRect/>
              </a:stretch>
            </p:blipFill>
          </mc:Choice>
          <mc:Fallback>
            <p:blipFill>
              <a:blip r:embed="rId3"/>
              <a:srcRect l="-11733" r="-11733"/>
              <a:stretch>
                <a:fillRect/>
              </a:stretch>
            </p:blipFill>
          </mc:Fallback>
        </mc:AlternateContent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Profile Constrained Geometry Fit (cont…)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 descr="profileVst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30" y="1555726"/>
            <a:ext cx="6786176" cy="4800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8929" y="4747925"/>
            <a:ext cx="197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 Constrained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5111508" y="3976756"/>
            <a:ext cx="1017507" cy="8973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49145" y="282073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Timing Geometry Only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2425998" y="3716253"/>
            <a:ext cx="2613852" cy="1469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irshowerSumma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49145" r="-49145"/>
              <a:stretch>
                <a:fillRect/>
              </a:stretch>
            </p:blipFill>
          </mc:Choice>
          <mc:Fallback>
            <p:blipFill>
              <a:blip r:embed="rId3"/>
              <a:srcRect l="-49145" r="-49145"/>
              <a:stretch>
                <a:fillRect/>
              </a:stretch>
            </p:blipFill>
          </mc:Fallback>
        </mc:AlternateContent>
        <p:spPr>
          <a:xfrm>
            <a:off x="-1819334" y="1143000"/>
            <a:ext cx="8087493" cy="5278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Missing Energy Correction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4574550"/>
            <a:ext cx="1912571" cy="22528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issingETAL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4"/>
              <a:srcRect l="-11893" r="-11893"/>
              <a:stretch>
                <a:fillRect/>
              </a:stretch>
            </p:blipFill>
          </mc:Choice>
          <mc:Fallback>
            <p:blipFill>
              <a:blip r:embed="rId5"/>
              <a:srcRect l="-11893" r="-11893"/>
              <a:stretch>
                <a:fillRect/>
              </a:stretch>
            </p:blipFill>
          </mc:Fallback>
        </mc:AlternateContent>
        <p:spPr>
          <a:xfrm>
            <a:off x="4077785" y="1461694"/>
            <a:ext cx="5660135" cy="3112856"/>
          </a:xfrm>
        </p:spPr>
      </p:pic>
      <p:cxnSp>
        <p:nvCxnSpPr>
          <p:cNvPr id="10" name="Straight Arrow Connector 9"/>
          <p:cNvCxnSpPr/>
          <p:nvPr/>
        </p:nvCxnSpPr>
        <p:spPr>
          <a:xfrm flipV="1">
            <a:off x="1912571" y="3472986"/>
            <a:ext cx="3871042" cy="25091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2574" y="5110032"/>
            <a:ext cx="3678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Heavier Elements have:</a:t>
            </a:r>
          </a:p>
          <a:p>
            <a:r>
              <a:rPr lang="en-US" dirty="0" smtClean="0"/>
              <a:t>Larger Cross Sections</a:t>
            </a:r>
          </a:p>
          <a:p>
            <a:r>
              <a:rPr lang="en-US" dirty="0" smtClean="0"/>
              <a:t>Higher secondary particle multiplicity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1658" y="1092362"/>
            <a:ext cx="270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QGSJET II-3 Missing Energy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irshowerSummar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9145" r="-49145"/>
              <a:stretch>
                <a:fillRect/>
              </a:stretch>
            </p:blipFill>
          </mc:Choice>
          <mc:Fallback>
            <p:blipFill>
              <a:blip r:embed="rId3"/>
              <a:srcRect l="-49145" r="-49145"/>
              <a:stretch>
                <a:fillRect/>
              </a:stretch>
            </p:blipFill>
          </mc:Fallback>
        </mc:AlternateContent>
        <p:spPr>
          <a:xfrm>
            <a:off x="-687092" y="0"/>
            <a:ext cx="1050788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3" y="1240525"/>
            <a:ext cx="3571084" cy="2086429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Hadron</a:t>
            </a:r>
            <a:r>
              <a:rPr lang="en-US" sz="2000" dirty="0" smtClean="0"/>
              <a:t> Induced</a:t>
            </a:r>
            <a:br>
              <a:rPr lang="en-US" sz="2000" dirty="0" smtClean="0"/>
            </a:br>
            <a:r>
              <a:rPr lang="en-US" sz="2000" dirty="0" smtClean="0"/>
              <a:t>Air shower Illustrative Cartoon: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EM Cascading process continues until the average particles ionization loss become greater than </a:t>
            </a:r>
            <a:r>
              <a:rPr lang="en-US" sz="2000" dirty="0" err="1" smtClean="0"/>
              <a:t>Bremstrahlung</a:t>
            </a:r>
            <a:r>
              <a:rPr lang="en-US" sz="2000" dirty="0" smtClean="0"/>
              <a:t> loss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Creates majority of secondary measurable particles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80484" y="1694100"/>
            <a:ext cx="1939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Neutral </a:t>
            </a:r>
            <a:r>
              <a:rPr lang="en-US" dirty="0" err="1" smtClean="0"/>
              <a:t>pions</a:t>
            </a:r>
            <a:r>
              <a:rPr lang="en-US" dirty="0" smtClean="0"/>
              <a:t> seed</a:t>
            </a:r>
          </a:p>
          <a:p>
            <a:r>
              <a:rPr lang="en-US" dirty="0" smtClean="0"/>
              <a:t> electromagnetic </a:t>
            </a:r>
          </a:p>
          <a:p>
            <a:r>
              <a:rPr lang="en-US" dirty="0" smtClean="0"/>
              <a:t>cascades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35285" y="813191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Air Nucleus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234005" y="2122713"/>
            <a:ext cx="2512995" cy="4251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54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Resolutions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 descr="prE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844235"/>
            <a:ext cx="4269563" cy="3299208"/>
          </a:xfrm>
          <a:prstGeom prst="rect">
            <a:avLst/>
          </a:prstGeom>
        </p:spPr>
      </p:pic>
      <p:pic>
        <p:nvPicPr>
          <p:cNvPr id="8" name="Picture 7" descr="feE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3558792"/>
            <a:ext cx="4269563" cy="3299208"/>
          </a:xfrm>
          <a:prstGeom prst="rect">
            <a:avLst/>
          </a:prstGeom>
        </p:spPr>
      </p:pic>
      <p:pic>
        <p:nvPicPr>
          <p:cNvPr id="10" name="Picture 9" descr="prE-res-sci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39966" y="844235"/>
            <a:ext cx="4123475" cy="3186321"/>
          </a:xfrm>
          <a:prstGeom prst="rect">
            <a:avLst/>
          </a:prstGeom>
        </p:spPr>
      </p:pic>
      <p:pic>
        <p:nvPicPr>
          <p:cNvPr id="11" name="Picture 10" descr="feE-res-sci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739966" y="3558792"/>
            <a:ext cx="4269563" cy="3299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7006" y="659569"/>
            <a:ext cx="148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ENERGIES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32177" y="811969"/>
            <a:ext cx="174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CKOV FRAC &lt; 0.2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68179" y="5032911"/>
            <a:ext cx="3343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~10% Energy Resolution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Content Placeholder 4" descr="prRP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729931" y="264517"/>
            <a:ext cx="5535603" cy="3044369"/>
          </a:xfrm>
          <a:prstGeom prst="rect">
            <a:avLst/>
          </a:prstGeom>
        </p:spPr>
      </p:pic>
      <p:pic>
        <p:nvPicPr>
          <p:cNvPr id="6" name="Picture 5" descr="feRP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3250087"/>
            <a:ext cx="4492385" cy="3471388"/>
          </a:xfrm>
          <a:prstGeom prst="rect">
            <a:avLst/>
          </a:prstGeom>
        </p:spPr>
      </p:pic>
      <p:pic>
        <p:nvPicPr>
          <p:cNvPr id="7" name="Picture 6" descr="prTHETA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92385" y="264517"/>
            <a:ext cx="4194415" cy="3241138"/>
          </a:xfrm>
          <a:prstGeom prst="rect">
            <a:avLst/>
          </a:prstGeom>
        </p:spPr>
      </p:pic>
      <p:pic>
        <p:nvPicPr>
          <p:cNvPr id="8" name="Picture 7" descr="feTHETA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92385" y="3127045"/>
            <a:ext cx="4651615" cy="3594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9851"/>
            <a:ext cx="395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of Closest Approach Resolution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9873" y="79851"/>
            <a:ext cx="240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Zenith Angle Resolution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Picture 4" descr="prPHI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487352"/>
            <a:ext cx="3819404" cy="2951358"/>
          </a:xfrm>
          <a:prstGeom prst="rect">
            <a:avLst/>
          </a:prstGeom>
        </p:spPr>
      </p:pic>
      <p:pic>
        <p:nvPicPr>
          <p:cNvPr id="6" name="Picture 5" descr="fePHI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4470" y="3664739"/>
            <a:ext cx="3483261" cy="2691611"/>
          </a:xfrm>
          <a:prstGeom prst="rect">
            <a:avLst/>
          </a:prstGeom>
        </p:spPr>
      </p:pic>
      <p:pic>
        <p:nvPicPr>
          <p:cNvPr id="7" name="Picture 6" descr="prPSI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44667" y="487351"/>
            <a:ext cx="4142134" cy="3200739"/>
          </a:xfrm>
          <a:prstGeom prst="rect">
            <a:avLst/>
          </a:prstGeom>
        </p:spPr>
      </p:pic>
      <p:pic>
        <p:nvPicPr>
          <p:cNvPr id="8" name="Picture 7" descr="fePSI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44666" y="3520735"/>
            <a:ext cx="4142134" cy="3200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826" y="302686"/>
            <a:ext cx="259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 Angle Resolution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44667" y="302686"/>
            <a:ext cx="419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in Shower Detector Plane Resolution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545"/>
            <a:ext cx="529399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XH CUT- Depth of First Observation of the Track</a:t>
            </a:r>
            <a:endParaRPr lang="en-US" dirty="0"/>
          </a:p>
        </p:txBody>
      </p:sp>
      <p:pic>
        <p:nvPicPr>
          <p:cNvPr id="5" name="Content Placeholder 4" descr="aperRatio_Call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-1078491" y="1830387"/>
            <a:ext cx="8805275" cy="4842562"/>
          </a:xfrm>
        </p:spPr>
      </p:pic>
      <p:pic>
        <p:nvPicPr>
          <p:cNvPr id="15" name="Content Placeholder 7" descr="studyPlots_init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-20253" r="-20253"/>
              <a:stretch>
                <a:fillRect/>
              </a:stretch>
            </p:blipFill>
          </mc:Choice>
          <mc:Fallback>
            <p:blipFill>
              <a:blip r:embed="rId5"/>
              <a:srcRect l="-20253" r="-20253"/>
              <a:stretch>
                <a:fillRect/>
              </a:stretch>
            </p:blipFill>
          </mc:Fallback>
        </mc:AlternateContent>
        <p:spPr>
          <a:xfrm>
            <a:off x="4443860" y="-279665"/>
            <a:ext cx="5782987" cy="31804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1717" y="2820490"/>
            <a:ext cx="2657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to 35% difference in Aperture</a:t>
            </a:r>
          </a:p>
          <a:p>
            <a:r>
              <a:rPr lang="en-US" dirty="0" smtClean="0"/>
              <a:t>Based on primary type </a:t>
            </a:r>
          </a:p>
          <a:p>
            <a:r>
              <a:rPr lang="en-US" dirty="0" smtClean="0"/>
              <a:t>without XH Cut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187558" y="3754295"/>
            <a:ext cx="90079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73866" y="4109581"/>
            <a:ext cx="28750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XH CUT minimizes</a:t>
            </a:r>
          </a:p>
          <a:p>
            <a:r>
              <a:rPr lang="en-US" sz="2800" b="1" dirty="0" smtClean="0"/>
              <a:t> uncertainty </a:t>
            </a:r>
          </a:p>
          <a:p>
            <a:r>
              <a:rPr lang="en-US" sz="2800" b="1" dirty="0" smtClean="0"/>
              <a:t>in flux due to </a:t>
            </a:r>
          </a:p>
          <a:p>
            <a:r>
              <a:rPr lang="en-US" sz="2800" b="1" dirty="0" smtClean="0"/>
              <a:t>composition </a:t>
            </a:r>
          </a:p>
          <a:p>
            <a:r>
              <a:rPr lang="en-US" sz="2800" b="1" dirty="0" smtClean="0"/>
              <a:t>uncertainty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Bias Correction</a:t>
            </a:r>
            <a:endParaRPr lang="en-US" dirty="0"/>
          </a:p>
        </p:txBody>
      </p:sp>
      <p:pic>
        <p:nvPicPr>
          <p:cNvPr id="5" name="Content Placeholder 4" descr="reconBia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733" r="-11733"/>
              <a:stretch>
                <a:fillRect/>
              </a:stretch>
            </p:blipFill>
          </mc:Choice>
          <mc:Fallback>
            <p:blipFill>
              <a:blip r:embed="rId3"/>
              <a:srcRect l="-11733" r="-11733"/>
              <a:stretch>
                <a:fillRect/>
              </a:stretch>
            </p:blipFill>
          </mc:Fallback>
        </mc:AlternateContent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otoninteraction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40" r="-1140"/>
              <a:stretch>
                <a:fillRect/>
              </a:stretch>
            </p:blipFill>
          </mc:Choice>
          <mc:Fallback>
            <p:blipFill>
              <a:blip r:embed="rId3"/>
              <a:srcRect l="-1140" r="-1140"/>
              <a:stretch>
                <a:fillRect/>
              </a:stretch>
            </p:blipFill>
          </mc:Fallback>
        </mc:AlternateContent>
        <p:spPr>
          <a:xfrm>
            <a:off x="1715511" y="0"/>
            <a:ext cx="5258403" cy="28919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Picture 5" descr="ironintera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84664" y="2891919"/>
            <a:ext cx="6559906" cy="3689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Sky Background</a:t>
            </a:r>
            <a:endParaRPr lang="en-US" dirty="0"/>
          </a:p>
        </p:txBody>
      </p:sp>
      <p:pic>
        <p:nvPicPr>
          <p:cNvPr id="5" name="Content Placeholder 4" descr="doorClosedVar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733" r="-11733"/>
              <a:stretch>
                <a:fillRect/>
              </a:stretch>
            </p:blipFill>
          </mc:Choice>
          <mc:Fallback>
            <p:blipFill>
              <a:blip r:embed="rId3"/>
              <a:srcRect l="-11733" r="-11733"/>
              <a:stretch>
                <a:fillRect/>
              </a:stretch>
            </p:blipFill>
          </mc:Fallback>
        </mc:AlternateContent>
        <p:spPr>
          <a:xfrm>
            <a:off x="0" y="1417638"/>
            <a:ext cx="5500082" cy="30248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 descr="nightSkyBackgrou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86974" y="1788197"/>
            <a:ext cx="3909022" cy="2654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47995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Thrown MC Histograms</a:t>
            </a:r>
            <a:endParaRPr lang="en-US" dirty="0"/>
          </a:p>
        </p:txBody>
      </p:sp>
      <p:pic>
        <p:nvPicPr>
          <p:cNvPr id="5" name="Content Placeholder 4" descr="feThrow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733" r="-11733"/>
              <a:stretch>
                <a:fillRect/>
              </a:stretch>
            </p:blipFill>
          </mc:Choice>
          <mc:Fallback>
            <p:blipFill>
              <a:blip r:embed="rId3"/>
              <a:srcRect l="-11733" r="-11733"/>
              <a:stretch>
                <a:fillRect/>
              </a:stretch>
            </p:blipFill>
          </mc:Fallback>
        </mc:AlternateContent>
        <p:spPr>
          <a:xfrm>
            <a:off x="0" y="3677403"/>
            <a:ext cx="5783307" cy="31805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Picture 5" descr="prThrow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06844" y="1"/>
            <a:ext cx="4937156" cy="3352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Calibration </a:t>
            </a:r>
            <a:endParaRPr lang="en-US" dirty="0"/>
          </a:p>
        </p:txBody>
      </p:sp>
      <p:pic>
        <p:nvPicPr>
          <p:cNvPr id="5" name="Content Placeholder 4" descr="efectiveArea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733" r="-11733"/>
              <a:stretch>
                <a:fillRect/>
              </a:stretch>
            </p:blipFill>
          </mc:Choice>
          <mc:Fallback>
            <p:blipFill>
              <a:blip r:embed="rId3"/>
              <a:srcRect l="-11733" r="-11733"/>
              <a:stretch>
                <a:fillRect/>
              </a:stretch>
            </p:blipFill>
          </mc:Fallback>
        </mc:AlternateContent>
        <p:spPr>
          <a:xfrm>
            <a:off x="181769" y="4079987"/>
            <a:ext cx="3915742" cy="21535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" name="Picture 5" descr="pmtUniformLe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062022"/>
            <a:ext cx="4444641" cy="3017965"/>
          </a:xfrm>
          <a:prstGeom prst="rect">
            <a:avLst/>
          </a:prstGeom>
        </p:spPr>
      </p:pic>
      <p:pic>
        <p:nvPicPr>
          <p:cNvPr id="7" name="Picture 6" descr="pmtLambd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692064" y="1417638"/>
            <a:ext cx="3920914" cy="2662349"/>
          </a:xfrm>
          <a:prstGeom prst="rect">
            <a:avLst/>
          </a:prstGeom>
        </p:spPr>
      </p:pic>
      <p:pic>
        <p:nvPicPr>
          <p:cNvPr id="8" name="Picture 7" descr="uvFilterFullRang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88640" y="4095836"/>
            <a:ext cx="3329120" cy="2260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RXF Emission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6" descr="RXFspec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2669"/>
            <a:ext cx="5796310" cy="3565331"/>
          </a:xfrm>
          <a:prstGeom prst="rect">
            <a:avLst/>
          </a:prstGeom>
        </p:spPr>
      </p:pic>
      <p:pic>
        <p:nvPicPr>
          <p:cNvPr id="8" name="Picture 7" descr="RXF_bestWa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14227" y="933270"/>
            <a:ext cx="4329773" cy="3008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irshowerSummar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9145" r="-49145"/>
              <a:stretch>
                <a:fillRect/>
              </a:stretch>
            </p:blipFill>
          </mc:Choice>
          <mc:Fallback>
            <p:blipFill>
              <a:blip r:embed="rId3"/>
              <a:srcRect l="-49145" r="-49145"/>
              <a:stretch>
                <a:fillRect/>
              </a:stretch>
            </p:blipFill>
          </mc:Fallback>
        </mc:AlternateContent>
        <p:spPr>
          <a:xfrm>
            <a:off x="-687092" y="0"/>
            <a:ext cx="1050788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2"/>
            <a:ext cx="3571084" cy="2086429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Hadron</a:t>
            </a:r>
            <a:r>
              <a:rPr lang="en-US" sz="2000" dirty="0" smtClean="0"/>
              <a:t> Induced</a:t>
            </a:r>
            <a:br>
              <a:rPr lang="en-US" sz="2000" dirty="0" smtClean="0"/>
            </a:br>
            <a:r>
              <a:rPr lang="en-US" sz="2000" dirty="0" smtClean="0"/>
              <a:t>Air shower Illustrative Cartoon: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2628" y="3295599"/>
            <a:ext cx="1868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energy charged </a:t>
            </a:r>
            <a:r>
              <a:rPr lang="en-US" dirty="0" err="1" smtClean="0"/>
              <a:t>pions</a:t>
            </a:r>
            <a:r>
              <a:rPr lang="en-US" dirty="0" smtClean="0"/>
              <a:t> generated high in the atmosphere can decay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35285" y="813191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Air Nucleus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936275">
            <a:off x="1830151" y="4285602"/>
            <a:ext cx="2047349" cy="265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Introduced Dead Time</a:t>
            </a:r>
            <a:endParaRPr lang="en-US" dirty="0"/>
          </a:p>
        </p:txBody>
      </p:sp>
      <p:pic>
        <p:nvPicPr>
          <p:cNvPr id="5" name="Content Placeholder 4" descr="deadtim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525" r="-1852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FADC OVERVIEW</a:t>
            </a:r>
            <a:endParaRPr lang="en-US" dirty="0"/>
          </a:p>
        </p:txBody>
      </p:sp>
      <p:pic>
        <p:nvPicPr>
          <p:cNvPr id="5" name="Content Placeholder 4" descr="fadcOver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8397" r="-18397"/>
              <a:stretch>
                <a:fillRect/>
              </a:stretch>
            </p:blipFill>
          </mc:Choice>
          <mc:Fallback>
            <p:blipFill>
              <a:blip r:embed="rId3"/>
              <a:srcRect l="-18397" r="-18397"/>
              <a:stretch>
                <a:fillRect/>
              </a:stretch>
            </p:blipFill>
          </mc:Fallback>
        </mc:AlternateContent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ingleMirrorOver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70848" r="-70848"/>
              <a:stretch>
                <a:fillRect/>
              </a:stretch>
            </p:blipFill>
          </mc:Choice>
          <mc:Fallback>
            <p:blipFill>
              <a:blip r:embed="rId3"/>
              <a:srcRect l="-70848" r="-70848"/>
              <a:stretch>
                <a:fillRect/>
              </a:stretch>
            </p:blipFill>
          </mc:Fallback>
        </mc:AlternateContent>
        <p:spPr>
          <a:xfrm>
            <a:off x="-1457921" y="230187"/>
            <a:ext cx="11139258" cy="6126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p56309daig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8397" r="-18397"/>
              <a:stretch>
                <a:fillRect/>
              </a:stretch>
            </p:blipFill>
          </mc:Choice>
          <mc:Fallback>
            <p:blipFill>
              <a:blip r:embed="rId3"/>
              <a:srcRect l="-18397" r="-18397"/>
              <a:stretch>
                <a:fillRect/>
              </a:stretch>
            </p:blipFill>
          </mc:Fallback>
        </mc:AlternateContent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FADC Memory Space</a:t>
            </a:r>
            <a:endParaRPr lang="en-US" dirty="0"/>
          </a:p>
        </p:txBody>
      </p:sp>
      <p:pic>
        <p:nvPicPr>
          <p:cNvPr id="5" name="Content Placeholder 4" descr="fadcProgramMe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457200" y="1600200"/>
            <a:ext cx="8229600" cy="4756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Quartz </a:t>
            </a:r>
            <a:r>
              <a:rPr lang="en-US" dirty="0" err="1" smtClean="0"/>
              <a:t>vs</a:t>
            </a:r>
            <a:r>
              <a:rPr lang="en-US" dirty="0" smtClean="0"/>
              <a:t> Teflon Diffusers</a:t>
            </a:r>
            <a:endParaRPr lang="en-US" dirty="0"/>
          </a:p>
        </p:txBody>
      </p:sp>
      <p:pic>
        <p:nvPicPr>
          <p:cNvPr id="5" name="Content Placeholder 4" descr="uvledtefl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2761433" y="2729245"/>
            <a:ext cx="7583533" cy="41706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7" name="Picture 6" descr="uvledquart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61147" y="274638"/>
            <a:ext cx="5645159" cy="436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kFracv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1572" r="-11572"/>
              <a:stretch>
                <a:fillRect/>
              </a:stretch>
            </p:blipFill>
          </mc:Choice>
          <mc:Fallback>
            <p:blipFill>
              <a:blip r:embed="rId3"/>
              <a:srcRect l="-11572" r="-11572"/>
              <a:stretch>
                <a:fillRect/>
              </a:stretch>
            </p:blipFill>
          </mc:Fallback>
        </mc:AlternateContent>
        <p:spPr>
          <a:xfrm>
            <a:off x="0" y="835685"/>
            <a:ext cx="10038276" cy="55206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illas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82510" y="782717"/>
            <a:ext cx="7931210" cy="5203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232" y="0"/>
            <a:ext cx="54290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Extragalactic Cosmic Rays</a:t>
            </a:r>
            <a:endParaRPr lang="en-US" dirty="0"/>
          </a:p>
        </p:txBody>
      </p:sp>
      <p:pic>
        <p:nvPicPr>
          <p:cNvPr id="8" name="Picture 7" descr="cena_composi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9837"/>
            <a:ext cx="2613626" cy="26181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54594" y="4886168"/>
            <a:ext cx="1118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16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Threshold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7589852" y="4548617"/>
            <a:ext cx="43589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25748" y="4225451"/>
            <a:ext cx="1118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20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Threshold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406252" y="4886169"/>
            <a:ext cx="548343" cy="2679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27632" y="6171684"/>
            <a:ext cx="49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Hillas</a:t>
            </a:r>
            <a:r>
              <a:rPr lang="en-US" dirty="0" smtClean="0"/>
              <a:t> Plot”: Estimate of Maximum Particle Energy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SCINTILLATION PSI RESOLUTION</a:t>
            </a:r>
            <a:endParaRPr lang="en-US" dirty="0"/>
          </a:p>
        </p:txBody>
      </p:sp>
      <p:pic>
        <p:nvPicPr>
          <p:cNvPr id="5" name="Content Placeholder 4" descr="fePSI-res-sci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253" r="-20253"/>
              <a:stretch>
                <a:fillRect/>
              </a:stretch>
            </p:blipFill>
          </mc:Choice>
          <mc:Fallback>
            <p:blipFill>
              <a:blip r:embed="rId3"/>
              <a:srcRect l="-20253" r="-20253"/>
              <a:stretch>
                <a:fillRect/>
              </a:stretch>
            </p:blipFill>
          </mc:Fallback>
        </mc:AlternateContent>
        <p:spPr>
          <a:xfrm>
            <a:off x="3675852" y="892611"/>
            <a:ext cx="5932780" cy="32628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6" name="Picture 5" descr="prPSI-res-sci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8286" y="650821"/>
            <a:ext cx="4535355" cy="350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749"/>
            <a:ext cx="8229600" cy="6054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Resolutions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7" name="Picture 6" descr="prE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565433"/>
            <a:ext cx="4578518" cy="3537946"/>
          </a:xfrm>
          <a:prstGeom prst="rect">
            <a:avLst/>
          </a:prstGeom>
        </p:spPr>
      </p:pic>
      <p:pic>
        <p:nvPicPr>
          <p:cNvPr id="8" name="Picture 7" descr="feE-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65483" y="1565433"/>
            <a:ext cx="4578518" cy="3537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0333" y="5648464"/>
            <a:ext cx="533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~12% Energy Resolution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88" y="170611"/>
            <a:ext cx="8229600" cy="6357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Detectors</a:t>
            </a:r>
            <a:endParaRPr lang="en-US" dirty="0"/>
          </a:p>
        </p:txBody>
      </p:sp>
      <p:pic>
        <p:nvPicPr>
          <p:cNvPr id="4" name="Picture 3" descr="s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7" y="981340"/>
            <a:ext cx="4463773" cy="3864352"/>
          </a:xfrm>
          <a:prstGeom prst="rect">
            <a:avLst/>
          </a:prstGeom>
        </p:spPr>
      </p:pic>
      <p:pic>
        <p:nvPicPr>
          <p:cNvPr id="5" name="Picture 4" descr="Scintillator6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25" y="981340"/>
            <a:ext cx="4416403" cy="38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78121" y="5037783"/>
            <a:ext cx="6689218" cy="1683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Direct Detection of Air Shower Particles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 energy reconstruction highly dependent on Monte Carlo expectations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Duty Cycle (</a:t>
            </a:r>
            <a:r>
              <a:rPr lang="en-US" sz="2000" dirty="0" smtClean="0"/>
              <a:t>~99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8899-7711-3E46-964C-E94C886BB5A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4546</TotalTime>
  <Words>3490</Words>
  <Application>Microsoft Macintosh PowerPoint</Application>
  <PresentationFormat>On-screen Show (4:3)</PresentationFormat>
  <Paragraphs>683</Paragraphs>
  <Slides>89</Slides>
  <Notes>8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Office Theme</vt:lpstr>
      <vt:lpstr>Acrobat Document</vt:lpstr>
      <vt:lpstr>Equation</vt:lpstr>
      <vt:lpstr>Spectrum Measurement with the Telescope Array Low Energy Extension (TALE) Fluorescence Detector</vt:lpstr>
      <vt:lpstr>Telescope Array Experiment</vt:lpstr>
      <vt:lpstr>Cosmic Rays</vt:lpstr>
      <vt:lpstr>Extragalactic  Cosmic Rays</vt:lpstr>
      <vt:lpstr>Galactic Sources</vt:lpstr>
      <vt:lpstr>Hadron Induced Air shower Illustrative Cartoon:  Used To detect cosmic rays with energies greater then 1015 eV  (&lt;1 particle / m2 per year)   </vt:lpstr>
      <vt:lpstr>Hadron Induced Air shower Illustrative Cartoon:  EM Cascading process continues until the average particles ionization loss become greater than Bremstrahlung loss  Creates majority of secondary measurable particles   </vt:lpstr>
      <vt:lpstr>Hadron Induced Air shower Illustrative Cartoon:     </vt:lpstr>
      <vt:lpstr>Surface Detectors</vt:lpstr>
      <vt:lpstr>FD Air Shower Detection</vt:lpstr>
      <vt:lpstr>Cosmic Ray Observatory Measurements</vt:lpstr>
      <vt:lpstr>Telescope Array Experimental Results</vt:lpstr>
      <vt:lpstr>Telescope Array Results</vt:lpstr>
      <vt:lpstr>Auger (Southern Hemisphere)</vt:lpstr>
      <vt:lpstr>Cosmic Ray Galactic to Extragalactic Transition</vt:lpstr>
      <vt:lpstr>Second Knee</vt:lpstr>
      <vt:lpstr>Slide 17</vt:lpstr>
      <vt:lpstr>TALE FD (This Dissertation)</vt:lpstr>
      <vt:lpstr>TALE Instrumentation (10 Telescopes)</vt:lpstr>
      <vt:lpstr>TALE DATA Collection Periods</vt:lpstr>
      <vt:lpstr>Example of a TALE telescope</vt:lpstr>
      <vt:lpstr>TALE Communication Structure:  Star Pattern </vt:lpstr>
      <vt:lpstr>Slide 23</vt:lpstr>
      <vt:lpstr>Example Pulse</vt:lpstr>
      <vt:lpstr>Develop New Link Modules</vt:lpstr>
      <vt:lpstr>New Power Controller Board</vt:lpstr>
      <vt:lpstr>LV Power Supply System</vt:lpstr>
      <vt:lpstr>TALE Electronics Crate x5 (2 Telescope Electronics per Crate) </vt:lpstr>
      <vt:lpstr>Install Mirrors, Clusters, and Electronics in the Field (Many Accountancy Details for Detector Operation )</vt:lpstr>
      <vt:lpstr>Balanced Cluster:  Variable Gain Amplifiers (DACs) Adjusted For Uniform Response</vt:lpstr>
      <vt:lpstr>Photometric Calibration: Determines Energy Scale and Effective Aperture of Detector Performed Every Run Period</vt:lpstr>
      <vt:lpstr>Slide 32</vt:lpstr>
      <vt:lpstr>Tale Operation Control Program  </vt:lpstr>
      <vt:lpstr>Challenge: Bright Stars</vt:lpstr>
      <vt:lpstr>TALE Spectrum Measurement</vt:lpstr>
      <vt:lpstr>Processes in Event Reconstruction</vt:lpstr>
      <vt:lpstr>Shower Detector Plane</vt:lpstr>
      <vt:lpstr>Shower Detector Plane</vt:lpstr>
      <vt:lpstr>Rayleigh Filter</vt:lpstr>
      <vt:lpstr>Geometry Fit</vt:lpstr>
      <vt:lpstr>Profile Constrained Geometry Fit</vt:lpstr>
      <vt:lpstr>Scintillation Light</vt:lpstr>
      <vt:lpstr>Cherenkov Light</vt:lpstr>
      <vt:lpstr>Mixed Event</vt:lpstr>
      <vt:lpstr>Measuring the Cosmic Ray Flux</vt:lpstr>
      <vt:lpstr>Geometrical Aperture</vt:lpstr>
      <vt:lpstr>Reconstructed Event Aperture</vt:lpstr>
      <vt:lpstr>Composition Assumption</vt:lpstr>
      <vt:lpstr>Quality Cuts</vt:lpstr>
      <vt:lpstr>Effective Aperture After All Cuts</vt:lpstr>
      <vt:lpstr>DATA – MC VALIDATION RP – Distance of Closest Approach</vt:lpstr>
      <vt:lpstr>DATA-MC Validation PSI – Angle in the Shower Detector Plane</vt:lpstr>
      <vt:lpstr>DATA – MC VALIDATION THETA – Zenith Angle</vt:lpstr>
      <vt:lpstr>DATA – MC VALIDATION PHI – AZIMUTH ANGLE</vt:lpstr>
      <vt:lpstr>TALE MEASURED SPECTRUM</vt:lpstr>
      <vt:lpstr>TALE Epoch 1 Spectrum Measurement</vt:lpstr>
      <vt:lpstr>Single vs. Broken Power Law</vt:lpstr>
      <vt:lpstr>Difference in Expected Number of Events</vt:lpstr>
      <vt:lpstr>Future Studies </vt:lpstr>
      <vt:lpstr>Future Studies</vt:lpstr>
      <vt:lpstr>Conclusions</vt:lpstr>
      <vt:lpstr>Slide 62</vt:lpstr>
      <vt:lpstr>Slide 63</vt:lpstr>
      <vt:lpstr>Slide 64</vt:lpstr>
      <vt:lpstr>Backup Slides</vt:lpstr>
      <vt:lpstr>Difference in Expected Number of Events</vt:lpstr>
      <vt:lpstr>Hires-II Comparison</vt:lpstr>
      <vt:lpstr>Profile Constrained Geometry Fit (cont…)</vt:lpstr>
      <vt:lpstr>Missing Energy Correction</vt:lpstr>
      <vt:lpstr>Energy Resolutions</vt:lpstr>
      <vt:lpstr>Slide 71</vt:lpstr>
      <vt:lpstr>Slide 72</vt:lpstr>
      <vt:lpstr>XH CUT- Depth of First Observation of the Track</vt:lpstr>
      <vt:lpstr>Reconstruction Bias Correction</vt:lpstr>
      <vt:lpstr>Slide 75</vt:lpstr>
      <vt:lpstr>Night Sky Background</vt:lpstr>
      <vt:lpstr>Thrown MC Histograms</vt:lpstr>
      <vt:lpstr>PMT Calibration </vt:lpstr>
      <vt:lpstr>RXF Emission </vt:lpstr>
      <vt:lpstr>Introduced Dead Time</vt:lpstr>
      <vt:lpstr>FADC OVERVIEW</vt:lpstr>
      <vt:lpstr>Slide 82</vt:lpstr>
      <vt:lpstr>Slide 83</vt:lpstr>
      <vt:lpstr>FADC Memory Space</vt:lpstr>
      <vt:lpstr>Quartz vs Teflon Diffusers</vt:lpstr>
      <vt:lpstr>Slide 86</vt:lpstr>
      <vt:lpstr>Extragalactic Cosmic Rays</vt:lpstr>
      <vt:lpstr>SCINTILLATION PSI RESOLUTION</vt:lpstr>
      <vt:lpstr>Energy Resolutions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Spectrum Measurement with the Telescope Array Low Energy Extension (TALE) Fluorescence Detector</dc:title>
  <dc:creator>Zachary Zundel</dc:creator>
  <cp:lastModifiedBy>Zachary Zundel</cp:lastModifiedBy>
  <cp:revision>59</cp:revision>
  <dcterms:created xsi:type="dcterms:W3CDTF">2016-02-22T20:24:33Z</dcterms:created>
  <dcterms:modified xsi:type="dcterms:W3CDTF">2016-02-22T20:30:26Z</dcterms:modified>
</cp:coreProperties>
</file>