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Proxima Nova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roximaNova-bold.fntdata"/><Relationship Id="rId50" Type="http://schemas.openxmlformats.org/officeDocument/2006/relationships/font" Target="fonts/ProximaNova-regular.fntdata"/><Relationship Id="rId53" Type="http://schemas.openxmlformats.org/officeDocument/2006/relationships/font" Target="fonts/ProximaNova-boldItalic.fntdata"/><Relationship Id="rId52" Type="http://schemas.openxmlformats.org/officeDocument/2006/relationships/font" Target="fonts/ProximaNov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10bcdf4a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10bcdf4a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d21ab6f90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ed21ab6f90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d21ab6f90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ed21ab6f90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e298aafb7_2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e298aafb7_2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ebe1d6c3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ebe1d6c3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be1d6c38b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be1d6c38b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ec06d3e2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eec06d3e2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e298aafb7_2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e298aafb7_2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d21ab6f90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ed21ab6f90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db9546e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db9546e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be1d6c38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be1d6c38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ee298aafb7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ee298aafb7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ed21ab6f90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ed21ab6f90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e298aafb7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e298aafb7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ed21ab6f90_0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ed21ab6f90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e298aafb7_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e298aafb7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ed21ab6f90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ed21ab6f90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ee298aafb7_2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ee298aafb7_2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ed21ab6f90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ed21ab6f90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db9546e8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edb9546e8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ebe1d6c38b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ebe1d6c38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ec06d3e2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ec06d3e2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ec06d3e2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ec06d3e2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ed21ab6f90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ed21ab6f90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ebe1d6c38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ebe1d6c38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f883372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ef883372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edb9546e83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edb9546e8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d21ab6f90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d21ab6f90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edb9546e83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edb9546e8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d21ab6f90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d21ab6f90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ed21ab6f90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ed21ab6f90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ed21ab6f90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ed21ab6f90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e298aafb7_2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e298aafb7_2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ec06d3e2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eec06d3e2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ebe1d6c38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ebe1d6c38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eec06d3e2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eec06d3e2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f2679330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f2679330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ec06d3e2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ec06d3e2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d21ab6f90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d21ab6f90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be1d6c38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be1d6c38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d21ab6f90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d21ab6f90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be1d6c38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be1d6c38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be1d6c38b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be1d6c38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23.png"/><Relationship Id="rId5" Type="http://schemas.openxmlformats.org/officeDocument/2006/relationships/image" Target="../media/image5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28.jpg"/><Relationship Id="rId5" Type="http://schemas.openxmlformats.org/officeDocument/2006/relationships/image" Target="../media/image36.png"/><Relationship Id="rId6" Type="http://schemas.openxmlformats.org/officeDocument/2006/relationships/image" Target="../media/image30.png"/><Relationship Id="rId7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40.jpg"/><Relationship Id="rId5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Relationship Id="rId5" Type="http://schemas.openxmlformats.org/officeDocument/2006/relationships/image" Target="../media/image5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3.jpg"/><Relationship Id="rId6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Relationship Id="rId4" Type="http://schemas.openxmlformats.org/officeDocument/2006/relationships/image" Target="../media/image22.png"/><Relationship Id="rId5" Type="http://schemas.openxmlformats.org/officeDocument/2006/relationships/image" Target="../media/image57.png"/><Relationship Id="rId6" Type="http://schemas.openxmlformats.org/officeDocument/2006/relationships/image" Target="../media/image56.png"/><Relationship Id="rId7" Type="http://schemas.openxmlformats.org/officeDocument/2006/relationships/image" Target="../media/image6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Relationship Id="rId4" Type="http://schemas.openxmlformats.org/officeDocument/2006/relationships/image" Target="../media/image6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qJG4qALqDb2eg2ae_EZeFrsoqFf4xFaI/view" TargetMode="External"/><Relationship Id="rId4" Type="http://schemas.openxmlformats.org/officeDocument/2006/relationships/image" Target="../media/image51.jpg"/><Relationship Id="rId5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8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59.jpg"/><Relationship Id="rId6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png"/><Relationship Id="rId4" Type="http://schemas.openxmlformats.org/officeDocument/2006/relationships/image" Target="../media/image62.png"/><Relationship Id="rId5" Type="http://schemas.openxmlformats.org/officeDocument/2006/relationships/image" Target="../media/image2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g"/><Relationship Id="rId4" Type="http://schemas.openxmlformats.org/officeDocument/2006/relationships/image" Target="../media/image64.png"/><Relationship Id="rId5" Type="http://schemas.openxmlformats.org/officeDocument/2006/relationships/image" Target="../media/image70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Relationship Id="rId4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3.png"/><Relationship Id="rId4" Type="http://schemas.openxmlformats.org/officeDocument/2006/relationships/image" Target="../media/image34.png"/><Relationship Id="rId5" Type="http://schemas.openxmlformats.org/officeDocument/2006/relationships/image" Target="../media/image30.png"/><Relationship Id="rId6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7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Relationship Id="rId4" Type="http://schemas.openxmlformats.org/officeDocument/2006/relationships/image" Target="../media/image77.png"/><Relationship Id="rId5" Type="http://schemas.openxmlformats.org/officeDocument/2006/relationships/image" Target="../media/image82.png"/><Relationship Id="rId6" Type="http://schemas.openxmlformats.org/officeDocument/2006/relationships/image" Target="../media/image8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3.png"/><Relationship Id="rId6" Type="http://schemas.openxmlformats.org/officeDocument/2006/relationships/image" Target="../media/image8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8.png"/><Relationship Id="rId4" Type="http://schemas.openxmlformats.org/officeDocument/2006/relationships/image" Target="../media/image83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www.youtube.com/watch?v=0q8TYoA_kOo" TargetMode="External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5.gif"/><Relationship Id="rId7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0q8TYoA_kOo" TargetMode="External"/><Relationship Id="rId4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Analysis of Downward Terrestrial Gamma-ray Flashes Using a Large-area Cosmic Ray Detector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23"/>
            <a:ext cx="8123100" cy="12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Remington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Ph.D. </a:t>
            </a:r>
            <a:r>
              <a:rPr lang="en" sz="1600"/>
              <a:t>Thesis Defense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Telescope Array Project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Department of Physics and Astronomy, University of Utah</a:t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" y="1017725"/>
            <a:ext cx="2859351" cy="28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TGF Production and Development</a:t>
            </a:r>
            <a:endParaRPr/>
          </a:p>
        </p:txBody>
      </p:sp>
      <p:sp>
        <p:nvSpPr>
          <p:cNvPr id="164" name="Google Shape;164;p22"/>
          <p:cNvSpPr txBox="1"/>
          <p:nvPr>
            <p:ph idx="1" type="body"/>
          </p:nvPr>
        </p:nvSpPr>
        <p:spPr>
          <a:xfrm>
            <a:off x="2730550" y="1030275"/>
            <a:ext cx="6286800" cy="12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1718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Electrons gain energy from the thunderstorm’s ambient electric field</a:t>
            </a:r>
            <a:endParaRPr/>
          </a:p>
          <a:p>
            <a:pPr indent="-317182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Lose energy due to atmospheric interactions - primarily bremsstrahlung radiation and ionization</a:t>
            </a:r>
            <a:endParaRPr/>
          </a:p>
          <a:p>
            <a:pPr indent="-317182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109090"/>
              <a:buChar char="●"/>
            </a:pPr>
            <a:r>
              <a:rPr lang="en"/>
              <a:t>Electrons above the curve gain more energy from the applied electric field than they lose due to atmospheric interactions</a:t>
            </a:r>
            <a:endParaRPr sz="1650"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3993461"/>
            <a:ext cx="2859349" cy="91001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7395550" y="3727550"/>
            <a:ext cx="42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67" name="Google Shape;167;p22"/>
          <p:cNvCxnSpPr/>
          <p:nvPr/>
        </p:nvCxnSpPr>
        <p:spPr>
          <a:xfrm>
            <a:off x="311700" y="947475"/>
            <a:ext cx="4967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8" name="Google Shape;16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0813" y="2571750"/>
            <a:ext cx="4626275" cy="20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" y="1017725"/>
            <a:ext cx="2859351" cy="28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TGF Production and Development</a:t>
            </a:r>
            <a:endParaRPr/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2730550" y="1030275"/>
            <a:ext cx="6286800" cy="19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1718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Electrons above the curve gain more energy from the applied electric field than they lose due to atmospheric interactions</a:t>
            </a:r>
            <a:endParaRPr/>
          </a:p>
          <a:p>
            <a:pPr indent="-317182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Cascades of particles above the curve multiply quickly, called relativistic runaway electron avalanches (RREA)</a:t>
            </a:r>
            <a:endParaRPr/>
          </a:p>
          <a:p>
            <a:pPr indent="-30980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650"/>
              <a:t>Electrons must exist above the curve in abundance in order to seed RREA cascades</a:t>
            </a:r>
            <a:endParaRPr sz="1650"/>
          </a:p>
          <a:p>
            <a:pPr indent="-309800" lvl="1" marL="914400" rtl="0" algn="l">
              <a:spcBef>
                <a:spcPts val="0"/>
              </a:spcBef>
              <a:spcAft>
                <a:spcPts val="0"/>
              </a:spcAft>
              <a:buSzPct val="126923"/>
              <a:buChar char="○"/>
            </a:pPr>
            <a:r>
              <a:rPr lang="en" sz="1300"/>
              <a:t>Cosmic ray secondaries</a:t>
            </a:r>
            <a:endParaRPr sz="1650"/>
          </a:p>
          <a:p>
            <a:pPr indent="-309800" lvl="1" marL="914400" rtl="0" algn="l">
              <a:spcBef>
                <a:spcPts val="0"/>
              </a:spcBef>
              <a:spcAft>
                <a:spcPts val="0"/>
              </a:spcAft>
              <a:buSzPct val="126923"/>
              <a:buChar char="○"/>
            </a:pPr>
            <a:r>
              <a:rPr lang="en" sz="1300"/>
              <a:t>Cold runaway mechanisms (supported by this study)</a:t>
            </a:r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3993461"/>
            <a:ext cx="2859349" cy="9100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23"/>
          <p:cNvGrpSpPr/>
          <p:nvPr/>
        </p:nvGrpSpPr>
        <p:grpSpPr>
          <a:xfrm>
            <a:off x="3281525" y="2851590"/>
            <a:ext cx="3837450" cy="2057160"/>
            <a:chOff x="4754700" y="2890590"/>
            <a:chExt cx="3837450" cy="2057160"/>
          </a:xfrm>
        </p:grpSpPr>
        <p:pic>
          <p:nvPicPr>
            <p:cNvPr id="180" name="Google Shape;180;p23"/>
            <p:cNvPicPr preferRelativeResize="0"/>
            <p:nvPr/>
          </p:nvPicPr>
          <p:blipFill rotWithShape="1">
            <a:blip r:embed="rId5">
              <a:alphaModFix/>
            </a:blip>
            <a:srcRect b="18789" l="0" r="0" t="10228"/>
            <a:stretch/>
          </p:blipFill>
          <p:spPr>
            <a:xfrm>
              <a:off x="4794500" y="2976100"/>
              <a:ext cx="3797650" cy="197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23"/>
            <p:cNvSpPr txBox="1"/>
            <p:nvPr/>
          </p:nvSpPr>
          <p:spPr>
            <a:xfrm rot="-863238">
              <a:off x="4812813" y="4319493"/>
              <a:ext cx="1520072" cy="3385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Original seed and RREA</a:t>
              </a:r>
              <a:endPara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2" name="Google Shape;182;p23"/>
            <p:cNvSpPr txBox="1"/>
            <p:nvPr/>
          </p:nvSpPr>
          <p:spPr>
            <a:xfrm rot="-429823">
              <a:off x="4765530" y="3054114"/>
              <a:ext cx="2643838" cy="3386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Feedback positron and secondary shower</a:t>
              </a:r>
              <a:endPara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83" name="Google Shape;183;p23"/>
          <p:cNvSpPr txBox="1"/>
          <p:nvPr/>
        </p:nvSpPr>
        <p:spPr>
          <a:xfrm>
            <a:off x="7395550" y="3727550"/>
            <a:ext cx="42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7179850" y="3089475"/>
            <a:ext cx="18375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Backscattered positrons and photons can seeed additional showers in a process called feedback, greatly amplifying the shower fluence and duration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6647825" y="4808850"/>
            <a:ext cx="699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Ryan LeVon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86" name="Google Shape;186;p23"/>
          <p:cNvCxnSpPr/>
          <p:nvPr/>
        </p:nvCxnSpPr>
        <p:spPr>
          <a:xfrm>
            <a:off x="311700" y="947475"/>
            <a:ext cx="4967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23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TGF</a:t>
            </a:r>
            <a:r>
              <a:rPr lang="en"/>
              <a:t> Production and Development</a:t>
            </a:r>
            <a:endParaRPr/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3">
            <a:alphaModFix/>
          </a:blip>
          <a:srcRect b="25936" l="0" r="0" t="0"/>
          <a:stretch/>
        </p:blipFill>
        <p:spPr>
          <a:xfrm>
            <a:off x="5870325" y="1743425"/>
            <a:ext cx="3281049" cy="32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0" y="1017725"/>
            <a:ext cx="2859351" cy="285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00" y="3993461"/>
            <a:ext cx="2859349" cy="91001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/>
          <p:nvPr/>
        </p:nvSpPr>
        <p:spPr>
          <a:xfrm>
            <a:off x="2866250" y="1017725"/>
            <a:ext cx="24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8" name="Google Shape;198;p24"/>
          <p:cNvSpPr txBox="1"/>
          <p:nvPr>
            <p:ph idx="1" type="body"/>
          </p:nvPr>
        </p:nvSpPr>
        <p:spPr>
          <a:xfrm>
            <a:off x="2942450" y="1017725"/>
            <a:ext cx="3046800" cy="38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Our observations suggest that RREA is seeded during leader steps</a:t>
            </a:r>
            <a:endParaRPr sz="1300"/>
          </a:p>
          <a:p>
            <a:pPr indent="-2984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RREA develops in the larger-scale thunderstorm fields (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100"/>
              <a:t>10</a:t>
            </a:r>
            <a:r>
              <a:rPr baseline="30000" lang="en" sz="1100"/>
              <a:t>5</a:t>
            </a:r>
            <a:r>
              <a:rPr lang="en" sz="1100"/>
              <a:t> V/m)</a:t>
            </a:r>
            <a:endParaRPr sz="1100"/>
          </a:p>
          <a:p>
            <a:pPr indent="-2984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E field enhanced near leader tips (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100"/>
              <a:t>10</a:t>
            </a:r>
            <a:r>
              <a:rPr baseline="30000" lang="en" sz="1100"/>
              <a:t>6</a:t>
            </a:r>
            <a:r>
              <a:rPr lang="en" sz="1100"/>
              <a:t> V/m)</a:t>
            </a:r>
            <a:endParaRPr sz="1100"/>
          </a:p>
          <a:p>
            <a:pPr indent="-2984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E field enhanced further by advancing streamer systems (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100"/>
              <a:t>10</a:t>
            </a:r>
            <a:r>
              <a:rPr baseline="30000" lang="en" sz="1100"/>
              <a:t>7</a:t>
            </a:r>
            <a:r>
              <a:rPr lang="en" sz="1100"/>
              <a:t> V/m</a:t>
            </a:r>
            <a:r>
              <a:rPr lang="en" sz="1100"/>
              <a:t>)</a:t>
            </a:r>
            <a:endParaRPr sz="1100"/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" sz="1300"/>
              <a:t>Cold electrons are ejected at relativistic speeds (</a:t>
            </a:r>
            <a:r>
              <a:rPr lang="en" sz="13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300"/>
              <a:t>10</a:t>
            </a:r>
            <a:r>
              <a:rPr baseline="30000" lang="en" sz="1300"/>
              <a:t>6</a:t>
            </a:r>
            <a:r>
              <a:rPr lang="en" sz="1300"/>
              <a:t> eV</a:t>
            </a:r>
            <a:r>
              <a:rPr lang="en" sz="1300"/>
              <a:t>)</a:t>
            </a:r>
            <a:endParaRPr sz="1300"/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6">
            <a:alphaModFix/>
          </a:blip>
          <a:srcRect b="0" l="20075" r="38853" t="0"/>
          <a:stretch/>
        </p:blipFill>
        <p:spPr>
          <a:xfrm>
            <a:off x="6908349" y="115200"/>
            <a:ext cx="1651725" cy="1966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24"/>
          <p:cNvCxnSpPr/>
          <p:nvPr/>
        </p:nvCxnSpPr>
        <p:spPr>
          <a:xfrm>
            <a:off x="311700" y="947475"/>
            <a:ext cx="4967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" name="Google Shape;20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24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208" name="Google Shape;208;p25"/>
          <p:cNvSpPr txBox="1"/>
          <p:nvPr>
            <p:ph idx="1" type="body"/>
          </p:nvPr>
        </p:nvSpPr>
        <p:spPr>
          <a:xfrm>
            <a:off x="311700" y="1152475"/>
            <a:ext cx="51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Background of Terrestrial Gamma-ray Flashes (TGFs)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History of TGFs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Thundercloud and lightning anatomy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TGF production and development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Instrumentation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Telescope Array Surface Detectors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Lightning detectors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TGF Observations at Telescope Array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Previous observations 2008-2016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observations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interpretation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Conclusion</a:t>
            </a:r>
            <a:endParaRPr/>
          </a:p>
        </p:txBody>
      </p:sp>
      <p:pic>
        <p:nvPicPr>
          <p:cNvPr id="209" name="Google Shape;2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775" y="424181"/>
            <a:ext cx="3417524" cy="4230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25"/>
          <p:cNvCxnSpPr/>
          <p:nvPr/>
        </p:nvCxnSpPr>
        <p:spPr>
          <a:xfrm>
            <a:off x="311700" y="947475"/>
            <a:ext cx="122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1" name="Google Shape;21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" name="Google Shape;212;p25"/>
          <p:cNvPicPr preferRelativeResize="0"/>
          <p:nvPr/>
        </p:nvPicPr>
        <p:blipFill rotWithShape="1">
          <a:blip r:embed="rId4">
            <a:alphaModFix/>
          </a:blip>
          <a:srcRect b="0" l="10974" r="13803" t="14624"/>
          <a:stretch/>
        </p:blipFill>
        <p:spPr>
          <a:xfrm>
            <a:off x="4892075" y="424175"/>
            <a:ext cx="3940225" cy="423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Instrumentation: Telescope Array</a:t>
            </a:r>
            <a:endParaRPr/>
          </a:p>
        </p:txBody>
      </p:sp>
      <p:sp>
        <p:nvSpPr>
          <p:cNvPr id="219" name="Google Shape;219;p26"/>
          <p:cNvSpPr txBox="1"/>
          <p:nvPr>
            <p:ph idx="1" type="body"/>
          </p:nvPr>
        </p:nvSpPr>
        <p:spPr>
          <a:xfrm>
            <a:off x="311700" y="1152475"/>
            <a:ext cx="5700000" cy="16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50"/>
              <a:t>507 scintillation detectors (SDs) covering the 700 km</a:t>
            </a:r>
            <a:r>
              <a:rPr baseline="30000" lang="en" sz="1850"/>
              <a:t>2 </a:t>
            </a:r>
            <a:r>
              <a:rPr lang="en" sz="1850"/>
              <a:t>main array</a:t>
            </a:r>
            <a:endParaRPr sz="1850"/>
          </a:p>
          <a:p>
            <a:pPr indent="-29178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421"/>
              <a:t>Able to capture the entire ground-level footprint</a:t>
            </a:r>
            <a:endParaRPr sz="1421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50"/>
              <a:t>TASDs contain two layers of plastic scintillator for detecting charged particles</a:t>
            </a:r>
            <a:endParaRPr sz="1850"/>
          </a:p>
          <a:p>
            <a:pPr indent="-29083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Efficient for charged particle detection</a:t>
            </a:r>
            <a:endParaRPr/>
          </a:p>
          <a:p>
            <a:pPr indent="-29083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Inefficient for neutral gamma-rays</a:t>
            </a:r>
            <a:endParaRPr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50"/>
              <a:t>Energy deposit in the form of fluorescence light is captured for each layer and counted on local electronics.</a:t>
            </a:r>
            <a:endParaRPr sz="1850"/>
          </a:p>
        </p:txBody>
      </p:sp>
      <p:pic>
        <p:nvPicPr>
          <p:cNvPr id="220" name="Google Shape;2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622" y="2778377"/>
            <a:ext cx="4799474" cy="1929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26"/>
          <p:cNvCxnSpPr/>
          <p:nvPr/>
        </p:nvCxnSpPr>
        <p:spPr>
          <a:xfrm>
            <a:off x="311700" y="947475"/>
            <a:ext cx="481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2" name="Google Shape;22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063" y="678000"/>
            <a:ext cx="2336474" cy="16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2897039"/>
            <a:ext cx="4264274" cy="183986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6"/>
          <p:cNvSpPr txBox="1"/>
          <p:nvPr/>
        </p:nvSpPr>
        <p:spPr>
          <a:xfrm>
            <a:off x="2102538" y="4563050"/>
            <a:ext cx="699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Ryan LeVon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96450" y="4563050"/>
            <a:ext cx="988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Dmitri Ivanov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Instrumentation: gamma-ray detection</a:t>
            </a:r>
            <a:endParaRPr/>
          </a:p>
        </p:txBody>
      </p:sp>
      <p:sp>
        <p:nvSpPr>
          <p:cNvPr id="233" name="Google Shape;233;p27"/>
          <p:cNvSpPr txBox="1"/>
          <p:nvPr>
            <p:ph idx="1" type="body"/>
          </p:nvPr>
        </p:nvSpPr>
        <p:spPr>
          <a:xfrm>
            <a:off x="3136700" y="1152475"/>
            <a:ext cx="593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some cases, TASD waveforms show individual particle hits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Energy deposit is consistent with 1 vertical equivalent muon (VEM), or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/>
              <a:t>2 MeV/cm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energy case: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Compton-scattered electron deposits all of its energy into one layer of scintillator (2.4 MeV for 1.2 cm)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produced inside the scintillator itself (no energy loss to exclosure), the minimum-energy photon had 2.4+0.2=</a:t>
            </a:r>
            <a:r>
              <a:rPr b="1" lang="en"/>
              <a:t>2.6 MeV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Penetrating case: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 electron penetrates both scintillators and the steel separating plate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~1.4 MeV loss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Minimum photon energy = 2.4+1.4+2.4+0.2=</a:t>
            </a:r>
            <a:r>
              <a:rPr b="1" lang="en"/>
              <a:t>6.4 MeV</a:t>
            </a:r>
            <a:endParaRPr/>
          </a:p>
        </p:txBody>
      </p:sp>
      <p:pic>
        <p:nvPicPr>
          <p:cNvPr id="234" name="Google Shape;2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2783325"/>
            <a:ext cx="2695062" cy="19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17725"/>
            <a:ext cx="2478822" cy="176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27"/>
          <p:cNvCxnSpPr/>
          <p:nvPr/>
        </p:nvCxnSpPr>
        <p:spPr>
          <a:xfrm flipH="1">
            <a:off x="1678775" y="2459500"/>
            <a:ext cx="1668900" cy="16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7" name="Google Shape;237;p27"/>
          <p:cNvCxnSpPr/>
          <p:nvPr/>
        </p:nvCxnSpPr>
        <p:spPr>
          <a:xfrm flipH="1">
            <a:off x="1278575" y="3620950"/>
            <a:ext cx="2069100" cy="27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38" name="Google Shape;238;p27"/>
          <p:cNvSpPr txBox="1"/>
          <p:nvPr/>
        </p:nvSpPr>
        <p:spPr>
          <a:xfrm>
            <a:off x="826200" y="4721575"/>
            <a:ext cx="749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(Keep in mind these are lower limits - the likelihood of grazing angles means the original photons probably had more energy)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39" name="Google Shape;239;p27"/>
          <p:cNvCxnSpPr/>
          <p:nvPr/>
        </p:nvCxnSpPr>
        <p:spPr>
          <a:xfrm>
            <a:off x="311700" y="947475"/>
            <a:ext cx="547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27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idx="1" type="body"/>
          </p:nvPr>
        </p:nvSpPr>
        <p:spPr>
          <a:xfrm>
            <a:off x="311700" y="1508900"/>
            <a:ext cx="4137000" cy="3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Lightning Mapping Array (LMA) locates lightning activity sources in 3D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VHF 60-66 MHz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Sferic sensors measure changes in the local electric field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Slow antennas (SAs) measure overall field development (</a:t>
            </a:r>
            <a:r>
              <a:rPr lang="en"/>
              <a:t>𝜏 = </a:t>
            </a:r>
            <a:r>
              <a:rPr lang="en"/>
              <a:t>10 s)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Fast antennas (FAs) measure quick fluctuations (</a:t>
            </a:r>
            <a:r>
              <a:rPr lang="en"/>
              <a:t>𝜏 = 100 𝜇s</a:t>
            </a:r>
            <a:r>
              <a:rPr lang="en"/>
              <a:t>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Broadband interferometer locates lightning activity sources in 2D, higher resolution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20-80 MHz</a:t>
            </a:r>
            <a:endParaRPr/>
          </a:p>
        </p:txBody>
      </p:sp>
      <p:cxnSp>
        <p:nvCxnSpPr>
          <p:cNvPr id="247" name="Google Shape;247;p28"/>
          <p:cNvCxnSpPr/>
          <p:nvPr/>
        </p:nvCxnSpPr>
        <p:spPr>
          <a:xfrm>
            <a:off x="311700" y="1319675"/>
            <a:ext cx="288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8" name="Google Shape;2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44877"/>
            <a:ext cx="4472575" cy="453592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Instrumentation: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Lightning Detectors </a:t>
            </a:r>
            <a:endParaRPr/>
          </a:p>
        </p:txBody>
      </p:sp>
      <p:pic>
        <p:nvPicPr>
          <p:cNvPr id="250" name="Google Shape;25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7363" y="444875"/>
            <a:ext cx="2901825" cy="220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 rotWithShape="1">
          <a:blip r:embed="rId5">
            <a:alphaModFix/>
          </a:blip>
          <a:srcRect b="1539" l="3189" r="7460" t="8942"/>
          <a:stretch/>
        </p:blipFill>
        <p:spPr>
          <a:xfrm>
            <a:off x="5297925" y="2696525"/>
            <a:ext cx="3020724" cy="22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2512" y="126450"/>
            <a:ext cx="3311550" cy="482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900" y="372200"/>
            <a:ext cx="4399100" cy="43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28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261" name="Google Shape;261;p29"/>
          <p:cNvSpPr txBox="1"/>
          <p:nvPr>
            <p:ph idx="1" type="body"/>
          </p:nvPr>
        </p:nvSpPr>
        <p:spPr>
          <a:xfrm>
            <a:off x="311700" y="1152475"/>
            <a:ext cx="51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Background of Terrestrial Gamma-ray Flashes (TGFs)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History of TGFs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Thundercloud and lightning anatomy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TGF production and development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Instrumentation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Telescope Array Surface Detectors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Lightning detectors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TGF </a:t>
            </a:r>
            <a:r>
              <a:rPr b="1" lang="en"/>
              <a:t>Observations at Telescope Array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Previous observations 2008-2016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observations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a</a:t>
            </a:r>
            <a:r>
              <a:rPr lang="en"/>
              <a:t>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i</a:t>
            </a:r>
            <a:r>
              <a:rPr lang="en"/>
              <a:t>nterpretation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Conclusion</a:t>
            </a:r>
            <a:endParaRPr/>
          </a:p>
        </p:txBody>
      </p:sp>
      <p:pic>
        <p:nvPicPr>
          <p:cNvPr id="262" name="Google Shape;2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775" y="424181"/>
            <a:ext cx="3417524" cy="4230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29"/>
          <p:cNvCxnSpPr/>
          <p:nvPr/>
        </p:nvCxnSpPr>
        <p:spPr>
          <a:xfrm>
            <a:off x="311700" y="947475"/>
            <a:ext cx="1209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4" name="Google Shape;26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5" name="Google Shape;265;p29"/>
          <p:cNvPicPr preferRelativeResize="0"/>
          <p:nvPr/>
        </p:nvPicPr>
        <p:blipFill rotWithShape="1">
          <a:blip r:embed="rId4">
            <a:alphaModFix/>
          </a:blip>
          <a:srcRect b="0" l="36493" r="15009" t="23954"/>
          <a:stretch/>
        </p:blipFill>
        <p:spPr>
          <a:xfrm>
            <a:off x="5237518" y="424175"/>
            <a:ext cx="3594783" cy="423007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9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0"/>
          <p:cNvPicPr preferRelativeResize="0"/>
          <p:nvPr/>
        </p:nvPicPr>
        <p:blipFill rotWithShape="1">
          <a:blip r:embed="rId3">
            <a:alphaModFix/>
          </a:blip>
          <a:srcRect b="8090" l="22204" r="20567" t="9604"/>
          <a:stretch/>
        </p:blipFill>
        <p:spPr>
          <a:xfrm>
            <a:off x="3056000" y="2781470"/>
            <a:ext cx="1976250" cy="21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TGF Observations at Telescope Array</a:t>
            </a:r>
            <a:endParaRPr/>
          </a:p>
        </p:txBody>
      </p:sp>
      <p:sp>
        <p:nvSpPr>
          <p:cNvPr id="273" name="Google Shape;273;p30"/>
          <p:cNvSpPr txBox="1"/>
          <p:nvPr>
            <p:ph idx="1" type="body"/>
          </p:nvPr>
        </p:nvSpPr>
        <p:spPr>
          <a:xfrm>
            <a:off x="159300" y="1152475"/>
            <a:ext cx="6733200" cy="16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2008 - 2013</a:t>
            </a:r>
            <a:endParaRPr u="sng"/>
          </a:p>
          <a:p>
            <a:pPr indent="-31718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10 </a:t>
            </a:r>
            <a:r>
              <a:rPr lang="en"/>
              <a:t>‘burst’ events defined as triggering TASDs 3+ times within 1 ms</a:t>
            </a:r>
            <a:endParaRPr/>
          </a:p>
          <a:p>
            <a:pPr indent="-29749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Long, complex signals</a:t>
            </a:r>
            <a:endParaRPr/>
          </a:p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Many occur during lightning flashes recorded by National Lightning Detection Network (NLDN)</a:t>
            </a:r>
            <a:endParaRPr/>
          </a:p>
          <a:p>
            <a:pPr indent="-29749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Nationwide commercial lightning data with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/>
              <a:t>300 m resolution</a:t>
            </a:r>
            <a:endParaRPr/>
          </a:p>
          <a:p>
            <a:pPr indent="-29749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Some trajectories point back to NLDN flash locations</a:t>
            </a:r>
            <a:endParaRPr/>
          </a:p>
        </p:txBody>
      </p:sp>
      <p:pic>
        <p:nvPicPr>
          <p:cNvPr id="274" name="Google Shape;2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864" y="2255350"/>
            <a:ext cx="3504787" cy="261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30"/>
          <p:cNvCxnSpPr/>
          <p:nvPr/>
        </p:nvCxnSpPr>
        <p:spPr>
          <a:xfrm>
            <a:off x="311700" y="947475"/>
            <a:ext cx="6733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30"/>
          <p:cNvSpPr txBox="1"/>
          <p:nvPr/>
        </p:nvSpPr>
        <p:spPr>
          <a:xfrm>
            <a:off x="5646325" y="4721575"/>
            <a:ext cx="988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T. Okuda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8" name="Google Shape;27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625" y="2823413"/>
            <a:ext cx="2047725" cy="20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TGF Observations at Telescope Array</a:t>
            </a:r>
            <a:endParaRPr/>
          </a:p>
        </p:txBody>
      </p:sp>
      <p:cxnSp>
        <p:nvCxnSpPr>
          <p:cNvPr id="286" name="Google Shape;286;p31"/>
          <p:cNvCxnSpPr/>
          <p:nvPr/>
        </p:nvCxnSpPr>
        <p:spPr>
          <a:xfrm>
            <a:off x="311700" y="947475"/>
            <a:ext cx="6733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7" name="Google Shape;287;p31"/>
          <p:cNvPicPr preferRelativeResize="0"/>
          <p:nvPr/>
        </p:nvPicPr>
        <p:blipFill rotWithShape="1">
          <a:blip r:embed="rId3">
            <a:alphaModFix/>
          </a:blip>
          <a:srcRect b="0" l="0" r="48717" t="0"/>
          <a:stretch/>
        </p:blipFill>
        <p:spPr>
          <a:xfrm>
            <a:off x="4370988" y="1191500"/>
            <a:ext cx="2279165" cy="363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1"/>
          <p:cNvPicPr preferRelativeResize="0"/>
          <p:nvPr/>
        </p:nvPicPr>
        <p:blipFill rotWithShape="1">
          <a:blip r:embed="rId4">
            <a:alphaModFix/>
          </a:blip>
          <a:srcRect b="26106" l="0" r="49844" t="0"/>
          <a:stretch/>
        </p:blipFill>
        <p:spPr>
          <a:xfrm>
            <a:off x="6772017" y="1191500"/>
            <a:ext cx="2132709" cy="355867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 txBox="1"/>
          <p:nvPr>
            <p:ph idx="1" type="body"/>
          </p:nvPr>
        </p:nvSpPr>
        <p:spPr>
          <a:xfrm>
            <a:off x="311700" y="1191500"/>
            <a:ext cx="3855600" cy="21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2014 - 2016</a:t>
            </a:r>
            <a:endParaRPr u="sng"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10 new events after installation of the LMA and slow sferic sensors</a:t>
            </a:r>
            <a:endParaRPr/>
          </a:p>
          <a:p>
            <a:pPr indent="-30861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Data shows that TGFs are associated with the very early stages of leader development</a:t>
            </a:r>
            <a:endParaRPr/>
          </a:p>
          <a:p>
            <a:pPr indent="-308610" lvl="0" marL="457200" rtl="0" algn="l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"/>
              <a:t>TGFs arrive in bursts lasting hundreds of microseconds</a:t>
            </a:r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 rotWithShape="1">
          <a:blip r:embed="rId5">
            <a:alphaModFix/>
          </a:blip>
          <a:srcRect b="0" l="0" r="0" t="63375"/>
          <a:stretch/>
        </p:blipFill>
        <p:spPr>
          <a:xfrm>
            <a:off x="448925" y="3494943"/>
            <a:ext cx="3718426" cy="13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1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2138700" y="445025"/>
            <a:ext cx="486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Telescope Array Project</a:t>
            </a:r>
            <a:endParaRPr/>
          </a:p>
        </p:txBody>
      </p:sp>
      <p:cxnSp>
        <p:nvCxnSpPr>
          <p:cNvPr id="66" name="Google Shape;66;p14"/>
          <p:cNvCxnSpPr/>
          <p:nvPr/>
        </p:nvCxnSpPr>
        <p:spPr>
          <a:xfrm>
            <a:off x="2900700" y="947475"/>
            <a:ext cx="3386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109976" cy="374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18213" l="0" r="0" t="0"/>
          <a:stretch/>
        </p:blipFill>
        <p:spPr>
          <a:xfrm>
            <a:off x="5178300" y="1346140"/>
            <a:ext cx="3773850" cy="33916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Observations</a:t>
            </a:r>
            <a:endParaRPr/>
          </a:p>
        </p:txBody>
      </p:sp>
      <p:sp>
        <p:nvSpPr>
          <p:cNvPr id="297" name="Google Shape;297;p32"/>
          <p:cNvSpPr txBox="1"/>
          <p:nvPr>
            <p:ph idx="1" type="body"/>
          </p:nvPr>
        </p:nvSpPr>
        <p:spPr>
          <a:xfrm>
            <a:off x="311700" y="1152475"/>
            <a:ext cx="4000500" cy="29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Four TGFs from August-October 2018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TGFs A,C,D consisted of 2 triggers, B was a single trigger.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four occurred in the </a:t>
            </a:r>
            <a:r>
              <a:rPr lang="en"/>
              <a:t>first 1-2 ms </a:t>
            </a:r>
            <a:r>
              <a:rPr lang="en"/>
              <a:t>of downward negative lightning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TGFs A,B,C ended in </a:t>
            </a:r>
            <a:r>
              <a:rPr lang="en"/>
              <a:t>cloud</a:t>
            </a:r>
            <a:r>
              <a:rPr lang="en"/>
              <a:t>-to-ground strokes, D was an intracloud flash</a:t>
            </a:r>
            <a:endParaRPr/>
          </a:p>
        </p:txBody>
      </p:sp>
      <p:grpSp>
        <p:nvGrpSpPr>
          <p:cNvPr id="298" name="Google Shape;298;p32"/>
          <p:cNvGrpSpPr/>
          <p:nvPr/>
        </p:nvGrpSpPr>
        <p:grpSpPr>
          <a:xfrm>
            <a:off x="4312271" y="207734"/>
            <a:ext cx="4670523" cy="4670511"/>
            <a:chOff x="4312271" y="207734"/>
            <a:chExt cx="4670523" cy="4670511"/>
          </a:xfrm>
        </p:grpSpPr>
        <p:grpSp>
          <p:nvGrpSpPr>
            <p:cNvPr id="299" name="Google Shape;299;p32"/>
            <p:cNvGrpSpPr/>
            <p:nvPr/>
          </p:nvGrpSpPr>
          <p:grpSpPr>
            <a:xfrm>
              <a:off x="4312271" y="207734"/>
              <a:ext cx="4670523" cy="4670511"/>
              <a:chOff x="5222350" y="322398"/>
              <a:chExt cx="4154900" cy="4154889"/>
            </a:xfrm>
          </p:grpSpPr>
          <p:pic>
            <p:nvPicPr>
              <p:cNvPr id="300" name="Google Shape;300;p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222350" y="322398"/>
                <a:ext cx="2077450" cy="2077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1" name="Google Shape;301;p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299800" y="322408"/>
                <a:ext cx="2077450" cy="20774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3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222350" y="2399837"/>
                <a:ext cx="2077450" cy="2077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3" name="Google Shape;303;p3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299800" y="2399848"/>
                <a:ext cx="2077450" cy="20774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04" name="Google Shape;304;p32"/>
            <p:cNvSpPr txBox="1"/>
            <p:nvPr/>
          </p:nvSpPr>
          <p:spPr>
            <a:xfrm>
              <a:off x="6096275" y="1181975"/>
              <a:ext cx="30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Proxima Nova"/>
                  <a:ea typeface="Proxima Nova"/>
                  <a:cs typeface="Proxima Nova"/>
                  <a:sym typeface="Proxima Nova"/>
                </a:rPr>
                <a:t>A</a:t>
              </a:r>
              <a:endParaRPr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05" name="Google Shape;305;p32"/>
            <p:cNvSpPr txBox="1"/>
            <p:nvPr/>
          </p:nvSpPr>
          <p:spPr>
            <a:xfrm>
              <a:off x="8397775" y="1181975"/>
              <a:ext cx="30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Proxima Nova"/>
                  <a:ea typeface="Proxima Nova"/>
                  <a:cs typeface="Proxima Nova"/>
                  <a:sym typeface="Proxima Nova"/>
                </a:rPr>
                <a:t>B</a:t>
              </a:r>
              <a:endParaRPr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06" name="Google Shape;306;p32"/>
            <p:cNvSpPr txBox="1"/>
            <p:nvPr/>
          </p:nvSpPr>
          <p:spPr>
            <a:xfrm>
              <a:off x="6096275" y="3471100"/>
              <a:ext cx="30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Proxima Nova"/>
                  <a:ea typeface="Proxima Nova"/>
                  <a:cs typeface="Proxima Nova"/>
                  <a:sym typeface="Proxima Nova"/>
                </a:rPr>
                <a:t>C</a:t>
              </a:r>
              <a:endParaRPr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07" name="Google Shape;307;p32"/>
            <p:cNvSpPr txBox="1"/>
            <p:nvPr/>
          </p:nvSpPr>
          <p:spPr>
            <a:xfrm>
              <a:off x="8397775" y="3471100"/>
              <a:ext cx="30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Proxima Nova"/>
                  <a:ea typeface="Proxima Nova"/>
                  <a:cs typeface="Proxima Nova"/>
                  <a:sym typeface="Proxima Nova"/>
                </a:rPr>
                <a:t>D</a:t>
              </a:r>
              <a:endParaRPr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cxnSp>
        <p:nvCxnSpPr>
          <p:cNvPr id="308" name="Google Shape;308;p32"/>
          <p:cNvCxnSpPr/>
          <p:nvPr/>
        </p:nvCxnSpPr>
        <p:spPr>
          <a:xfrm>
            <a:off x="311700" y="947475"/>
            <a:ext cx="3710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Google Shape;30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0" name="Google Shape;310;p32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3"/>
          <p:cNvPicPr preferRelativeResize="0"/>
          <p:nvPr/>
        </p:nvPicPr>
        <p:blipFill rotWithShape="1">
          <a:blip r:embed="rId3">
            <a:alphaModFix/>
          </a:blip>
          <a:srcRect b="0" l="0" r="54634" t="6454"/>
          <a:stretch/>
        </p:blipFill>
        <p:spPr>
          <a:xfrm>
            <a:off x="1267275" y="3074700"/>
            <a:ext cx="2044349" cy="183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Analysis</a:t>
            </a:r>
            <a:endParaRPr/>
          </a:p>
        </p:txBody>
      </p:sp>
      <p:sp>
        <p:nvSpPr>
          <p:cNvPr id="317" name="Google Shape;317;p33"/>
          <p:cNvSpPr txBox="1"/>
          <p:nvPr>
            <p:ph idx="1" type="body"/>
          </p:nvPr>
        </p:nvSpPr>
        <p:spPr>
          <a:xfrm>
            <a:off x="311700" y="1152475"/>
            <a:ext cx="4260300" cy="21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INTF does not detect the TGF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TASDs do not detect lightning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Propagation delays result in relative timing differences up to 100 𝜇s (a→b vs. a→c)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Goal resolution is 1 </a:t>
            </a:r>
            <a:r>
              <a:rPr lang="en"/>
              <a:t>𝜇s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TGF altitude depends on source time, which depends on altitude, etc.</a:t>
            </a:r>
            <a:endParaRPr/>
          </a:p>
        </p:txBody>
      </p:sp>
      <p:pic>
        <p:nvPicPr>
          <p:cNvPr id="318" name="Google Shape;31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6675" y="3126551"/>
            <a:ext cx="4761123" cy="158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2494" y="1062875"/>
            <a:ext cx="4349486" cy="1983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33"/>
          <p:cNvCxnSpPr/>
          <p:nvPr/>
        </p:nvCxnSpPr>
        <p:spPr>
          <a:xfrm>
            <a:off x="311700" y="947475"/>
            <a:ext cx="298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3"/>
          <p:cNvCxnSpPr/>
          <p:nvPr/>
        </p:nvCxnSpPr>
        <p:spPr>
          <a:xfrm flipH="1">
            <a:off x="4909050" y="2834250"/>
            <a:ext cx="316800" cy="48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33"/>
          <p:cNvCxnSpPr/>
          <p:nvPr/>
        </p:nvCxnSpPr>
        <p:spPr>
          <a:xfrm>
            <a:off x="5251000" y="2834250"/>
            <a:ext cx="3344700" cy="48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33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34"/>
          <p:cNvGrpSpPr/>
          <p:nvPr/>
        </p:nvGrpSpPr>
        <p:grpSpPr>
          <a:xfrm>
            <a:off x="4306675" y="1062875"/>
            <a:ext cx="4761123" cy="3645224"/>
            <a:chOff x="4306675" y="1062875"/>
            <a:chExt cx="4761123" cy="3645224"/>
          </a:xfrm>
        </p:grpSpPr>
        <p:grpSp>
          <p:nvGrpSpPr>
            <p:cNvPr id="330" name="Google Shape;330;p34"/>
            <p:cNvGrpSpPr/>
            <p:nvPr/>
          </p:nvGrpSpPr>
          <p:grpSpPr>
            <a:xfrm>
              <a:off x="4306675" y="1062875"/>
              <a:ext cx="4761123" cy="3645224"/>
              <a:chOff x="4306675" y="1062875"/>
              <a:chExt cx="4761123" cy="3645224"/>
            </a:xfrm>
          </p:grpSpPr>
          <p:pic>
            <p:nvPicPr>
              <p:cNvPr id="331" name="Google Shape;331;p3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306675" y="3126551"/>
                <a:ext cx="4761123" cy="15815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p3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512494" y="1062875"/>
                <a:ext cx="4349486" cy="1983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33" name="Google Shape;333;p34"/>
            <p:cNvCxnSpPr/>
            <p:nvPr/>
          </p:nvCxnSpPr>
          <p:spPr>
            <a:xfrm flipH="1">
              <a:off x="4909050" y="2834250"/>
              <a:ext cx="316800" cy="48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" name="Google Shape;334;p34"/>
            <p:cNvCxnSpPr/>
            <p:nvPr/>
          </p:nvCxnSpPr>
          <p:spPr>
            <a:xfrm>
              <a:off x="5251000" y="2834250"/>
              <a:ext cx="3344700" cy="48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35" name="Google Shape;335;p34"/>
          <p:cNvSpPr/>
          <p:nvPr/>
        </p:nvSpPr>
        <p:spPr>
          <a:xfrm>
            <a:off x="422650" y="2571750"/>
            <a:ext cx="3804000" cy="135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Analysis</a:t>
            </a:r>
            <a:endParaRPr/>
          </a:p>
        </p:txBody>
      </p:sp>
      <p:sp>
        <p:nvSpPr>
          <p:cNvPr id="337" name="Google Shape;337;p34"/>
          <p:cNvSpPr txBox="1"/>
          <p:nvPr>
            <p:ph idx="1" type="body"/>
          </p:nvPr>
        </p:nvSpPr>
        <p:spPr>
          <a:xfrm>
            <a:off x="311700" y="1152475"/>
            <a:ext cx="4430700" cy="21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Numerical methods for solving z(t(z)):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Step</a:t>
            </a:r>
            <a:r>
              <a:rPr lang="en"/>
              <a:t> through INTF data points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Iterate</a:t>
            </a:r>
            <a:r>
              <a:rPr lang="en"/>
              <a:t> over possible solutions</a:t>
            </a:r>
            <a:endParaRPr/>
          </a:p>
        </p:txBody>
      </p:sp>
      <p:pic>
        <p:nvPicPr>
          <p:cNvPr id="338" name="Google Shape;338;p34"/>
          <p:cNvPicPr preferRelativeResize="0"/>
          <p:nvPr/>
        </p:nvPicPr>
        <p:blipFill rotWithShape="1">
          <a:blip r:embed="rId5">
            <a:alphaModFix/>
          </a:blip>
          <a:srcRect b="0" l="0" r="54634" t="6454"/>
          <a:stretch/>
        </p:blipFill>
        <p:spPr>
          <a:xfrm>
            <a:off x="733875" y="2998500"/>
            <a:ext cx="2044349" cy="18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0149" y="686150"/>
            <a:ext cx="2968576" cy="3960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34"/>
          <p:cNvCxnSpPr/>
          <p:nvPr/>
        </p:nvCxnSpPr>
        <p:spPr>
          <a:xfrm>
            <a:off x="311700" y="947475"/>
            <a:ext cx="298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41" name="Google Shape;341;p34"/>
          <p:cNvGrpSpPr/>
          <p:nvPr/>
        </p:nvGrpSpPr>
        <p:grpSpPr>
          <a:xfrm>
            <a:off x="3109400" y="2940850"/>
            <a:ext cx="2447600" cy="1952950"/>
            <a:chOff x="3630825" y="3035600"/>
            <a:chExt cx="2447600" cy="1952950"/>
          </a:xfrm>
        </p:grpSpPr>
        <p:pic>
          <p:nvPicPr>
            <p:cNvPr id="342" name="Google Shape;342;p34"/>
            <p:cNvPicPr preferRelativeResize="0"/>
            <p:nvPr/>
          </p:nvPicPr>
          <p:blipFill rotWithShape="1">
            <a:blip r:embed="rId5">
              <a:alphaModFix/>
            </a:blip>
            <a:srcRect b="0" l="47171" r="0" t="3993"/>
            <a:stretch/>
          </p:blipFill>
          <p:spPr>
            <a:xfrm>
              <a:off x="3697775" y="3102550"/>
              <a:ext cx="2380650" cy="188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34"/>
            <p:cNvSpPr/>
            <p:nvPr/>
          </p:nvSpPr>
          <p:spPr>
            <a:xfrm>
              <a:off x="3630825" y="3035600"/>
              <a:ext cx="141300" cy="163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4" name="Google Shape;344;p34"/>
          <p:cNvSpPr txBox="1"/>
          <p:nvPr/>
        </p:nvSpPr>
        <p:spPr>
          <a:xfrm>
            <a:off x="311700" y="1152400"/>
            <a:ext cx="3951900" cy="12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Resulting average errors: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Horizontal (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x,y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	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140 m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Vertical (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z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		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25 m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Timing (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):		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0.6 𝜇s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5" name="Google Shape;34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6" name="Google Shape;346;p34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Results </a:t>
            </a:r>
            <a:endParaRPr/>
          </a:p>
        </p:txBody>
      </p:sp>
      <p:sp>
        <p:nvSpPr>
          <p:cNvPr id="352" name="Google Shape;352;p35"/>
          <p:cNvSpPr txBox="1"/>
          <p:nvPr>
            <p:ph idx="1" type="body"/>
          </p:nvPr>
        </p:nvSpPr>
        <p:spPr>
          <a:xfrm>
            <a:off x="387902" y="1161038"/>
            <a:ext cx="302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Propagation delays removed - TASD, INTF, and sferic data can be directly compared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First ground observations of IBPs and TGFs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IBPs and TGFs occur during strong leader steps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Timing resolution &lt; 1 𝜇s can identify IBP substructure and breakdown processes</a:t>
            </a:r>
            <a:endParaRPr/>
          </a:p>
        </p:txBody>
      </p:sp>
      <p:grpSp>
        <p:nvGrpSpPr>
          <p:cNvPr id="353" name="Google Shape;353;p35"/>
          <p:cNvGrpSpPr/>
          <p:nvPr/>
        </p:nvGrpSpPr>
        <p:grpSpPr>
          <a:xfrm>
            <a:off x="4166838" y="0"/>
            <a:ext cx="3935865" cy="5056774"/>
            <a:chOff x="1855756" y="923875"/>
            <a:chExt cx="3028287" cy="3890724"/>
          </a:xfrm>
        </p:grpSpPr>
        <p:pic>
          <p:nvPicPr>
            <p:cNvPr id="354" name="Google Shape;354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55756" y="923875"/>
              <a:ext cx="3028287" cy="38907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5" name="Google Shape;355;p35"/>
            <p:cNvCxnSpPr/>
            <p:nvPr/>
          </p:nvCxnSpPr>
          <p:spPr>
            <a:xfrm>
              <a:off x="2615544" y="2081050"/>
              <a:ext cx="1577700" cy="297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6" name="Google Shape;356;p35"/>
            <p:cNvCxnSpPr/>
            <p:nvPr/>
          </p:nvCxnSpPr>
          <p:spPr>
            <a:xfrm flipH="1" rot="10800000">
              <a:off x="2266319" y="2081025"/>
              <a:ext cx="263400" cy="300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7" name="Google Shape;357;p35"/>
            <p:cNvCxnSpPr/>
            <p:nvPr/>
          </p:nvCxnSpPr>
          <p:spPr>
            <a:xfrm flipH="1" rot="10800000">
              <a:off x="2259169" y="3377525"/>
              <a:ext cx="601800" cy="261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8" name="Google Shape;358;p35"/>
            <p:cNvCxnSpPr/>
            <p:nvPr/>
          </p:nvCxnSpPr>
          <p:spPr>
            <a:xfrm>
              <a:off x="3036419" y="3377650"/>
              <a:ext cx="1151700" cy="263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359" name="Google Shape;359;p35"/>
          <p:cNvCxnSpPr/>
          <p:nvPr/>
        </p:nvCxnSpPr>
        <p:spPr>
          <a:xfrm>
            <a:off x="311700" y="947475"/>
            <a:ext cx="28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0" name="Google Shape;36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35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900" y="597425"/>
            <a:ext cx="5291400" cy="422254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Results </a:t>
            </a:r>
            <a:endParaRPr/>
          </a:p>
        </p:txBody>
      </p:sp>
      <p:sp>
        <p:nvSpPr>
          <p:cNvPr id="368" name="Google Shape;368;p36"/>
          <p:cNvSpPr txBox="1"/>
          <p:nvPr>
            <p:ph idx="1" type="body"/>
          </p:nvPr>
        </p:nvSpPr>
        <p:spPr>
          <a:xfrm>
            <a:off x="311700" y="1152475"/>
            <a:ext cx="2850600" cy="38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Strongest burst of each TGF occurs during the strongest IBP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Leader step development is faster, stronger, and more linear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Power and speed of leader propagation indicates fast negative breakdown (FNB)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IBPs also have strong sub-pulses, sometimes correlated with TGF production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Step discontinuity in leader propagation during each TGF onset</a:t>
            </a:r>
            <a:endParaRPr/>
          </a:p>
        </p:txBody>
      </p:sp>
      <p:cxnSp>
        <p:nvCxnSpPr>
          <p:cNvPr id="369" name="Google Shape;369;p36"/>
          <p:cNvCxnSpPr/>
          <p:nvPr/>
        </p:nvCxnSpPr>
        <p:spPr>
          <a:xfrm>
            <a:off x="311700" y="947475"/>
            <a:ext cx="28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Google Shape;37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p36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Interpretation</a:t>
            </a:r>
            <a:endParaRPr/>
          </a:p>
        </p:txBody>
      </p:sp>
      <p:sp>
        <p:nvSpPr>
          <p:cNvPr id="377" name="Google Shape;377;p37"/>
          <p:cNvSpPr txBox="1"/>
          <p:nvPr>
            <p:ph idx="1" type="body"/>
          </p:nvPr>
        </p:nvSpPr>
        <p:spPr>
          <a:xfrm>
            <a:off x="311700" y="1152475"/>
            <a:ext cx="5731800" cy="23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Downward TGFs are produced during strong IBPs and periods of FNB in the early leader steps of downward negative lightning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TGF sources have durations of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b="1" lang="en"/>
              <a:t>3-8 </a:t>
            </a:r>
            <a:r>
              <a:rPr b="1" lang="en"/>
              <a:t>𝜇s</a:t>
            </a:r>
            <a:r>
              <a:rPr lang="en"/>
              <a:t>, continuing until FNB dies out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Simulations show that the signal durations at the ground reflect the true durations of the source 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95% of particles from an instantaneous source arrive in 60 ns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Since FNB is a streamer-based process, </a:t>
            </a:r>
            <a:r>
              <a:rPr b="1" lang="en"/>
              <a:t>these results support the cold runaway model</a:t>
            </a:r>
            <a:r>
              <a:rPr lang="en"/>
              <a:t> of TGF production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Advancing streamer systems enhance local electric fields to the point of seeding RREA </a:t>
            </a:r>
            <a:endParaRPr/>
          </a:p>
        </p:txBody>
      </p:sp>
      <p:pic>
        <p:nvPicPr>
          <p:cNvPr id="378" name="Google Shape;3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9710" y="355675"/>
            <a:ext cx="3124365" cy="249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4">
            <a:alphaModFix/>
          </a:blip>
          <a:srcRect b="0" l="20430" r="16762" t="13239"/>
          <a:stretch/>
        </p:blipFill>
        <p:spPr>
          <a:xfrm>
            <a:off x="6121225" y="3077400"/>
            <a:ext cx="2741325" cy="18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/>
          <p:nvPr/>
        </p:nvSpPr>
        <p:spPr>
          <a:xfrm>
            <a:off x="6184638" y="4753150"/>
            <a:ext cx="261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TGF seeding by cold runaway during leader stepping</a:t>
            </a:r>
            <a:endParaRPr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81" name="Google Shape;381;p37"/>
          <p:cNvGrpSpPr/>
          <p:nvPr/>
        </p:nvGrpSpPr>
        <p:grpSpPr>
          <a:xfrm>
            <a:off x="1087122" y="3406664"/>
            <a:ext cx="4180958" cy="1346496"/>
            <a:chOff x="-59618" y="3750150"/>
            <a:chExt cx="3821018" cy="1230576"/>
          </a:xfrm>
        </p:grpSpPr>
        <p:pic>
          <p:nvPicPr>
            <p:cNvPr id="382" name="Google Shape;382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59618" y="3750151"/>
              <a:ext cx="1230575" cy="123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235588" y="3750150"/>
              <a:ext cx="1230575" cy="123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530826" y="3750150"/>
              <a:ext cx="1230575" cy="12305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85" name="Google Shape;385;p37"/>
          <p:cNvCxnSpPr/>
          <p:nvPr/>
        </p:nvCxnSpPr>
        <p:spPr>
          <a:xfrm>
            <a:off x="311700" y="947475"/>
            <a:ext cx="3736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7" name="Google Shape;387;p37"/>
          <p:cNvSpPr txBox="1"/>
          <p:nvPr/>
        </p:nvSpPr>
        <p:spPr>
          <a:xfrm>
            <a:off x="1707900" y="4676950"/>
            <a:ext cx="2939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Photon arrival times from an instantaneous source</a:t>
            </a:r>
            <a:endParaRPr sz="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(data by Ryan LeVon)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8" name="Google Shape;388;p37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394" name="Google Shape;394;p38"/>
          <p:cNvSpPr txBox="1"/>
          <p:nvPr>
            <p:ph idx="1" type="body"/>
          </p:nvPr>
        </p:nvSpPr>
        <p:spPr>
          <a:xfrm>
            <a:off x="311700" y="1152475"/>
            <a:ext cx="51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Background of Terrestrial Gamma-ray Flashes (TGFs)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History of TGFs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Thundercloud and lightning anatomy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TGF production and development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Instrumentation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Telescope Array Surface Detectors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Lightning detectors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TGF Observations at Telescope Array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Previous observations 2008-2016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observations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interpretation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Conclusion</a:t>
            </a:r>
            <a:endParaRPr b="1"/>
          </a:p>
        </p:txBody>
      </p:sp>
      <p:pic>
        <p:nvPicPr>
          <p:cNvPr id="395" name="Google Shape;3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775" y="424181"/>
            <a:ext cx="3417524" cy="4230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38"/>
          <p:cNvCxnSpPr/>
          <p:nvPr/>
        </p:nvCxnSpPr>
        <p:spPr>
          <a:xfrm>
            <a:off x="311700" y="947475"/>
            <a:ext cx="1215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7" name="Google Shape;39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8" name="Google Shape;398;p38"/>
          <p:cNvPicPr preferRelativeResize="0"/>
          <p:nvPr/>
        </p:nvPicPr>
        <p:blipFill rotWithShape="1">
          <a:blip r:embed="rId4">
            <a:alphaModFix/>
          </a:blip>
          <a:srcRect b="0" l="38362" r="0" t="11276"/>
          <a:stretch/>
        </p:blipFill>
        <p:spPr>
          <a:xfrm>
            <a:off x="5377253" y="424175"/>
            <a:ext cx="3455047" cy="423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8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405" name="Google Shape;405;p39"/>
          <p:cNvSpPr txBox="1"/>
          <p:nvPr>
            <p:ph idx="1" type="body"/>
          </p:nvPr>
        </p:nvSpPr>
        <p:spPr>
          <a:xfrm>
            <a:off x="311700" y="1152475"/>
            <a:ext cx="4151400" cy="38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observations at </a:t>
            </a:r>
            <a:r>
              <a:rPr b="1" lang="en"/>
              <a:t>Telescope Array </a:t>
            </a:r>
            <a:r>
              <a:rPr b="1" lang="en"/>
              <a:t>constitute</a:t>
            </a:r>
            <a:r>
              <a:rPr b="1" lang="en"/>
              <a:t> a significant portion of all downward TGFs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These downward TGFs...</a:t>
            </a:r>
            <a:endParaRPr/>
          </a:p>
          <a:p>
            <a:pPr indent="-30734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are </a:t>
            </a:r>
            <a:r>
              <a:rPr b="1" lang="en" sz="1600"/>
              <a:t>produced in the first 1-2 ms</a:t>
            </a:r>
            <a:r>
              <a:rPr lang="en" sz="1600"/>
              <a:t> of downward negative lightning at altitudes of 2.8-3.2 km</a:t>
            </a:r>
            <a:endParaRPr sz="1600"/>
          </a:p>
          <a:p>
            <a:pPr indent="-3073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are produced during strong IBPs and streamer-based FNB, </a:t>
            </a:r>
            <a:r>
              <a:rPr b="1" lang="en" sz="1600"/>
              <a:t>supporting the cold runaway model</a:t>
            </a:r>
            <a:r>
              <a:rPr lang="en" sz="1600"/>
              <a:t> of TGF production</a:t>
            </a:r>
            <a:endParaRPr sz="1600"/>
          </a:p>
          <a:p>
            <a:pPr indent="-3073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individually </a:t>
            </a:r>
            <a:r>
              <a:rPr b="1" lang="en" sz="1600"/>
              <a:t>last &lt;10 𝜇s</a:t>
            </a:r>
            <a:r>
              <a:rPr lang="en" sz="1600"/>
              <a:t>, but can occur in sequences spanning up to 500 𝜇s</a:t>
            </a:r>
            <a:endParaRPr sz="1600"/>
          </a:p>
          <a:p>
            <a:pPr indent="-3073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produce showers at ground level having diameters 3-5 km, corresponding to half-opening angles of 25-40°</a:t>
            </a:r>
            <a:endParaRPr sz="1600"/>
          </a:p>
          <a:p>
            <a:pPr indent="-3073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are consistent with simulated showers consisting of 10</a:t>
            </a:r>
            <a:r>
              <a:rPr baseline="30000" lang="en" sz="1600"/>
              <a:t>12</a:t>
            </a:r>
            <a:r>
              <a:rPr lang="en" sz="1600"/>
              <a:t>-10</a:t>
            </a:r>
            <a:r>
              <a:rPr baseline="30000" lang="en" sz="1600"/>
              <a:t>14</a:t>
            </a:r>
            <a:r>
              <a:rPr lang="en" sz="1600"/>
              <a:t> photons, with </a:t>
            </a:r>
            <a:r>
              <a:rPr b="1" lang="en" sz="1600"/>
              <a:t>evidence of some gamma-rays having at least 6.4 MeV</a:t>
            </a:r>
            <a:endParaRPr b="1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cxnSp>
        <p:nvCxnSpPr>
          <p:cNvPr id="406" name="Google Shape;406;p39"/>
          <p:cNvCxnSpPr/>
          <p:nvPr/>
        </p:nvCxnSpPr>
        <p:spPr>
          <a:xfrm>
            <a:off x="311700" y="947475"/>
            <a:ext cx="1796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7" name="Google Shape;407;p39"/>
          <p:cNvSpPr txBox="1"/>
          <p:nvPr>
            <p:ph idx="1" type="body"/>
          </p:nvPr>
        </p:nvSpPr>
        <p:spPr>
          <a:xfrm>
            <a:off x="4806800" y="1152475"/>
            <a:ext cx="4025400" cy="38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Future investigations:</a:t>
            </a:r>
            <a:endParaRPr b="1" sz="14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Increase resolution with a second interferometer for stereo measurements 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Installed 2020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Additional lightning detector upgrades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Electric field mill installed 2021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High-speed optical camera installed 2021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Investigate differences between upward and downward TGFs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Downward TGFs have shorter duration, smaller fluence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Multi-messenger TGFs?</a:t>
            </a:r>
            <a:endParaRPr sz="1200"/>
          </a:p>
        </p:txBody>
      </p:sp>
      <p:sp>
        <p:nvSpPr>
          <p:cNvPr id="408" name="Google Shape;40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39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2021/09/11 Flash</a:t>
            </a:r>
            <a:endParaRPr/>
          </a:p>
        </p:txBody>
      </p:sp>
      <p:cxnSp>
        <p:nvCxnSpPr>
          <p:cNvPr id="415" name="Google Shape;415;p40"/>
          <p:cNvCxnSpPr/>
          <p:nvPr/>
        </p:nvCxnSpPr>
        <p:spPr>
          <a:xfrm>
            <a:off x="311700" y="947475"/>
            <a:ext cx="2479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6" name="Google Shape;41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40"/>
          <p:cNvSpPr txBox="1"/>
          <p:nvPr>
            <p:ph idx="1" type="body"/>
          </p:nvPr>
        </p:nvSpPr>
        <p:spPr>
          <a:xfrm>
            <a:off x="311700" y="974675"/>
            <a:ext cx="3842700" cy="12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350"/>
              <a:t>6 km footprint diameter </a:t>
            </a:r>
            <a:endParaRPr sz="1050"/>
          </a:p>
          <a:p>
            <a:pPr indent="-314325" lvl="0" marL="457200" rtl="0" algn="l">
              <a:spcBef>
                <a:spcPts val="100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&gt; 16 GeV in one TASD </a:t>
            </a:r>
            <a:endParaRPr sz="1350"/>
          </a:p>
          <a:p>
            <a:pPr indent="-314325" lvl="0" marL="457200" rtl="0" algn="l">
              <a:spcBef>
                <a:spcPts val="1000"/>
              </a:spcBef>
              <a:spcAft>
                <a:spcPts val="1000"/>
              </a:spcAft>
              <a:buSzPts val="1350"/>
              <a:buChar char="●"/>
            </a:pPr>
            <a:r>
              <a:rPr lang="en" sz="1350">
                <a:latin typeface="Arial"/>
                <a:ea typeface="Arial"/>
                <a:cs typeface="Arial"/>
                <a:sym typeface="Arial"/>
              </a:rPr>
              <a:t>Leader speed  ~</a:t>
            </a:r>
            <a:r>
              <a:rPr lang="en" sz="1350"/>
              <a:t>2.6 x 10</a:t>
            </a:r>
            <a:r>
              <a:rPr baseline="30000" lang="en" sz="1350"/>
              <a:t>6</a:t>
            </a:r>
            <a:r>
              <a:rPr lang="en" sz="1350"/>
              <a:t> m/s  (2 ms)</a:t>
            </a:r>
            <a:endParaRPr sz="1350"/>
          </a:p>
        </p:txBody>
      </p:sp>
      <p:pic>
        <p:nvPicPr>
          <p:cNvPr id="418" name="Google Shape;418;p40" title="#4_mp4 17142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5900" y="152400"/>
            <a:ext cx="5175700" cy="475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5">
            <a:alphaModFix/>
          </a:blip>
          <a:srcRect b="3006" l="0" r="0" t="0"/>
          <a:stretch/>
        </p:blipFill>
        <p:spPr>
          <a:xfrm>
            <a:off x="197350" y="2216975"/>
            <a:ext cx="3318101" cy="2690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0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TGF Publications</a:t>
            </a:r>
            <a:endParaRPr/>
          </a:p>
        </p:txBody>
      </p:sp>
      <p:sp>
        <p:nvSpPr>
          <p:cNvPr id="426" name="Google Shape;426;p41"/>
          <p:cNvSpPr txBox="1"/>
          <p:nvPr>
            <p:ph idx="1" type="body"/>
          </p:nvPr>
        </p:nvSpPr>
        <p:spPr>
          <a:xfrm>
            <a:off x="311700" y="1152475"/>
            <a:ext cx="4260300" cy="28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Observation of the Origin of Downward Terrestrial Gamma-ray Flashes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J. Belz, et al. (2020). </a:t>
            </a:r>
            <a:r>
              <a:rPr i="1" lang="en"/>
              <a:t>JGR: Atmos, 125 </a:t>
            </a:r>
            <a:r>
              <a:rPr lang="en"/>
              <a:t>https://doi.org/10.1029/2019JD031940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Gamma-ray Showers Observed at Ground Level in Coincidence With Downward Lightning Leaders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 Abbasi, et al. (2018). </a:t>
            </a:r>
            <a:r>
              <a:rPr i="1" lang="en"/>
              <a:t>JGR: Atmos, 123 </a:t>
            </a:r>
            <a:r>
              <a:rPr lang="en"/>
              <a:t>https://doi.org/10.1029/2017JD027931</a:t>
            </a:r>
            <a:endParaRPr i="1"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Bursts of High Energy Events Observed by the Telescope Array Surface Detector</a:t>
            </a:r>
            <a:endParaRPr/>
          </a:p>
          <a:p>
            <a:pPr indent="-29749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R. Abbasi, et al. (2017). </a:t>
            </a:r>
            <a:r>
              <a:rPr i="1" lang="en"/>
              <a:t>Phys. Lett. A, 381 </a:t>
            </a:r>
            <a:r>
              <a:rPr lang="en"/>
              <a:t>https://dx.doi.org/10.1016/j.physleta.2017.06.022</a:t>
            </a:r>
            <a:endParaRPr i="1"/>
          </a:p>
        </p:txBody>
      </p:sp>
      <p:sp>
        <p:nvSpPr>
          <p:cNvPr id="427" name="Google Shape;42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8" name="Google Shape;428;p41"/>
          <p:cNvSpPr txBox="1"/>
          <p:nvPr>
            <p:ph type="title"/>
          </p:nvPr>
        </p:nvSpPr>
        <p:spPr>
          <a:xfrm>
            <a:off x="4572000" y="445025"/>
            <a:ext cx="423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Telescope Array</a:t>
            </a:r>
            <a:r>
              <a:rPr lang="en"/>
              <a:t> Publications</a:t>
            </a:r>
            <a:endParaRPr/>
          </a:p>
        </p:txBody>
      </p:sp>
      <p:sp>
        <p:nvSpPr>
          <p:cNvPr id="429" name="Google Shape;429;p41"/>
          <p:cNvSpPr txBox="1"/>
          <p:nvPr>
            <p:ph idx="1" type="body"/>
          </p:nvPr>
        </p:nvSpPr>
        <p:spPr>
          <a:xfrm>
            <a:off x="4572000" y="1152475"/>
            <a:ext cx="4449300" cy="39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Search for Large-scale Anisotropy on Arrival Directions of Ultra-high-energy Cosmic Rays Observed with the Telescope Array Experiment</a:t>
            </a:r>
            <a:endParaRPr/>
          </a:p>
          <a:p>
            <a:pPr indent="-2708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R. Abbasi, et al. (2020). Astrophys. </a:t>
            </a:r>
            <a:r>
              <a:rPr i="1" lang="en"/>
              <a:t>J. Lett., 898</a:t>
            </a:r>
            <a:r>
              <a:rPr lang="en"/>
              <a:t> https://doi.org/10.3847/2041-8213/aba0bc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Evidence for a Supergalactic Structure of Magnetic Deflection Multiplets of Ultra-High Energy Cosmic Rays</a:t>
            </a:r>
            <a:endParaRPr/>
          </a:p>
          <a:p>
            <a:pPr indent="-2708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R. Abbasi, et al. (2020). </a:t>
            </a:r>
            <a:r>
              <a:rPr i="1" lang="en"/>
              <a:t>Astrophys. J., 899</a:t>
            </a:r>
            <a:r>
              <a:rPr lang="en"/>
              <a:t> https://doi.org/10.3847/1538-4357/aba26c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Search for Point Sources of Ultra-High-Energy Photons with the Telescope Array Surface Detector</a:t>
            </a:r>
            <a:endParaRPr/>
          </a:p>
          <a:p>
            <a:pPr indent="-2708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R. Abbasi, et al. (2020). </a:t>
            </a:r>
            <a:r>
              <a:rPr i="1" lang="en"/>
              <a:t>Monthly Notices of the Royal Astronomical Society, 492 </a:t>
            </a:r>
            <a:r>
              <a:rPr lang="en"/>
              <a:t>https://doi.org/10.1093/mnras/stz3618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Search for Ultra-High-Energy Neutrinos with the Telescope Array Surface Detector</a:t>
            </a:r>
            <a:endParaRPr/>
          </a:p>
          <a:p>
            <a:pPr indent="-2708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R. Abbasi, et al. (2020). </a:t>
            </a:r>
            <a:r>
              <a:rPr i="1" lang="en"/>
              <a:t>J. Exp. Their. Phys., 131 </a:t>
            </a:r>
            <a:r>
              <a:rPr lang="en"/>
              <a:t>https://doi.org/10.31857/S0044451020080052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Constraints on the Diffuse Photon Flux with Energies Above 10</a:t>
            </a:r>
            <a:r>
              <a:rPr baseline="30000" lang="en"/>
              <a:t>18</a:t>
            </a:r>
            <a:r>
              <a:rPr lang="en"/>
              <a:t> eV Using the Surface Detector of the Telescope Array Experiment</a:t>
            </a:r>
            <a:endParaRPr/>
          </a:p>
          <a:p>
            <a:pPr indent="-2708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R. Abbasi, et al. (2019). </a:t>
            </a:r>
            <a:r>
              <a:rPr i="1" lang="en"/>
              <a:t>J. Astropart. Phys., 110</a:t>
            </a:r>
            <a:r>
              <a:rPr lang="en"/>
              <a:t> https://doi.org/10.1016/j.astropartphys.2019.03.003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Testing a Reported Correlation Between Arrival Directions of Ultra-High-Energy Cosmic Rays and a Flux Pattern From Nearby Starburst Galaxies Using Telescope Array Data</a:t>
            </a:r>
            <a:endParaRPr/>
          </a:p>
          <a:p>
            <a:pPr indent="-2708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 Abbasi, et al. (2019). </a:t>
            </a:r>
            <a:r>
              <a:rPr i="1" lang="en"/>
              <a:t>Astrophys. J. Lett., 867 </a:t>
            </a:r>
            <a:r>
              <a:rPr lang="en"/>
              <a:t>https://doi.org/10.3847/2041-8213/aaebf9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Mass Composition of Ultrahigh-Energy Cosmic Rays with the Telescope Array Surface Detector Data</a:t>
            </a:r>
            <a:endParaRPr/>
          </a:p>
          <a:p>
            <a:pPr indent="-2708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 Abbasi, et al. (2019).</a:t>
            </a:r>
            <a:r>
              <a:rPr i="1" lang="en"/>
              <a:t> Phys. Rev. D, 99</a:t>
            </a:r>
            <a:r>
              <a:rPr lang="en"/>
              <a:t> https://doi.org/10.1103/PhysRevD.99.022002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Study of Muons from Ultrahigh Energy Cosmic Ray Air Showers Measured With the Telescope Array Experiment</a:t>
            </a:r>
            <a:endParaRPr/>
          </a:p>
          <a:p>
            <a:pPr indent="-2708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R. Abbasi, et al. (2018). </a:t>
            </a:r>
            <a:r>
              <a:rPr i="1" lang="en"/>
              <a:t>Phys. Rev. D, 98 </a:t>
            </a:r>
            <a:r>
              <a:rPr lang="en"/>
              <a:t>https://doi.org/10.1103/PhysRevD.98.022002</a:t>
            </a:r>
            <a:endParaRPr/>
          </a:p>
        </p:txBody>
      </p:sp>
      <p:cxnSp>
        <p:nvCxnSpPr>
          <p:cNvPr id="430" name="Google Shape;430;p41"/>
          <p:cNvCxnSpPr/>
          <p:nvPr/>
        </p:nvCxnSpPr>
        <p:spPr>
          <a:xfrm>
            <a:off x="311700" y="947475"/>
            <a:ext cx="25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41"/>
          <p:cNvCxnSpPr/>
          <p:nvPr/>
        </p:nvCxnSpPr>
        <p:spPr>
          <a:xfrm>
            <a:off x="4572000" y="947475"/>
            <a:ext cx="423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2" name="Google Shape;432;p41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486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 / LMA Collaboration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1152475"/>
            <a:ext cx="4866600" cy="16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R. Abbasi</a:t>
            </a:r>
            <a:r>
              <a:rPr baseline="30000" lang="en"/>
              <a:t>1</a:t>
            </a:r>
            <a:r>
              <a:rPr lang="en"/>
              <a:t>, J. Belz</a:t>
            </a:r>
            <a:r>
              <a:rPr baseline="30000" lang="en"/>
              <a:t>2</a:t>
            </a:r>
            <a:r>
              <a:rPr lang="en"/>
              <a:t>, R. LeVon</a:t>
            </a:r>
            <a:r>
              <a:rPr baseline="30000" lang="en"/>
              <a:t>2</a:t>
            </a:r>
            <a:r>
              <a:rPr lang="en"/>
              <a:t>, P. Krehbiel</a:t>
            </a:r>
            <a:r>
              <a:rPr baseline="30000" lang="en"/>
              <a:t>3</a:t>
            </a:r>
            <a:r>
              <a:rPr lang="en"/>
              <a:t>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J. Remington</a:t>
            </a:r>
            <a:r>
              <a:rPr b="1" baseline="30000" lang="en"/>
              <a:t>2</a:t>
            </a:r>
            <a:r>
              <a:rPr lang="en"/>
              <a:t>, W. Rison</a:t>
            </a:r>
            <a:r>
              <a:rPr baseline="30000" lang="en"/>
              <a:t>3</a:t>
            </a:r>
            <a:r>
              <a:rPr lang="en"/>
              <a:t>, D. Rodeheffer</a:t>
            </a:r>
            <a:r>
              <a:rPr baseline="30000" lang="en"/>
              <a:t>3</a:t>
            </a:r>
            <a:r>
              <a:rPr lang="en"/>
              <a:t>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M. Stanley</a:t>
            </a:r>
            <a:r>
              <a:rPr baseline="30000" lang="en"/>
              <a:t>3</a:t>
            </a:r>
            <a:r>
              <a:rPr lang="en"/>
              <a:t>, K. Smout</a:t>
            </a:r>
            <a:r>
              <a:rPr baseline="30000" lang="en"/>
              <a:t>2</a:t>
            </a:r>
            <a:endParaRPr baseline="30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i="1" lang="en" sz="800"/>
              <a:t>1</a:t>
            </a:r>
            <a:r>
              <a:rPr i="1" lang="en" sz="800"/>
              <a:t> </a:t>
            </a:r>
            <a:r>
              <a:rPr i="1" lang="en" sz="800"/>
              <a:t>Department of Physics, Loyola University</a:t>
            </a:r>
            <a:endParaRPr i="1" sz="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i="1" lang="en" sz="800"/>
              <a:t>2</a:t>
            </a:r>
            <a:r>
              <a:rPr i="1" lang="en" sz="800"/>
              <a:t> </a:t>
            </a:r>
            <a:r>
              <a:rPr i="1" lang="en" sz="800"/>
              <a:t>Department of Physics, University of Utah</a:t>
            </a:r>
            <a:endParaRPr i="1" sz="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i="1" lang="en" sz="800"/>
              <a:t>3</a:t>
            </a:r>
            <a:r>
              <a:rPr i="1" lang="en" sz="800"/>
              <a:t> </a:t>
            </a:r>
            <a:r>
              <a:rPr i="1" lang="en" sz="800"/>
              <a:t>Langmuir Laboratory, New Mexico Institute of Mining and Technology</a:t>
            </a:r>
            <a:endParaRPr/>
          </a:p>
        </p:txBody>
      </p:sp>
      <p:cxnSp>
        <p:nvCxnSpPr>
          <p:cNvPr id="77" name="Google Shape;77;p15"/>
          <p:cNvCxnSpPr/>
          <p:nvPr/>
        </p:nvCxnSpPr>
        <p:spPr>
          <a:xfrm>
            <a:off x="1073700" y="947475"/>
            <a:ext cx="3386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775" y="424181"/>
            <a:ext cx="3417524" cy="42300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311700" y="3979750"/>
            <a:ext cx="486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The work reported here was partially supported by National Science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Foundation grants AGS-1205727, AGS-1613260, AGS-1720600, and AGS-1844306.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We greatly acknowledge the contributions of our colleagues at the Telescope Array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Cosmic Ray Observatory. We also thank VAISALA for providing NLDN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data under their academic research use policy.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8895" y="2862777"/>
            <a:ext cx="1292211" cy="3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0550" y="3354147"/>
            <a:ext cx="1688901" cy="50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7799" y="2805925"/>
            <a:ext cx="1111025" cy="11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276" y="2838087"/>
            <a:ext cx="1041923" cy="10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8">
            <a:alphaModFix/>
          </a:blip>
          <a:srcRect b="0" l="8816" r="16784" t="0"/>
          <a:stretch/>
        </p:blipFill>
        <p:spPr>
          <a:xfrm>
            <a:off x="5414775" y="424175"/>
            <a:ext cx="3417525" cy="435068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2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Supplementary Slides</a:t>
            </a:r>
            <a:endParaRPr/>
          </a:p>
        </p:txBody>
      </p:sp>
      <p:sp>
        <p:nvSpPr>
          <p:cNvPr id="438" name="Google Shape;43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Supplementary Slides</a:t>
            </a:r>
            <a:endParaRPr/>
          </a:p>
        </p:txBody>
      </p:sp>
      <p:cxnSp>
        <p:nvCxnSpPr>
          <p:cNvPr id="444" name="Google Shape;444;p43"/>
          <p:cNvCxnSpPr/>
          <p:nvPr/>
        </p:nvCxnSpPr>
        <p:spPr>
          <a:xfrm>
            <a:off x="311700" y="947475"/>
            <a:ext cx="326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5" name="Google Shape;44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775" y="424181"/>
            <a:ext cx="3417524" cy="4230068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3"/>
          <p:cNvSpPr txBox="1"/>
          <p:nvPr>
            <p:ph idx="1" type="body"/>
          </p:nvPr>
        </p:nvSpPr>
        <p:spPr>
          <a:xfrm>
            <a:off x="311700" y="1152475"/>
            <a:ext cx="51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Lightning Leaders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Leader development details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FNB, streamers, and E-field </a:t>
            </a:r>
            <a:r>
              <a:rPr lang="en"/>
              <a:t>enhancement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EM shower composition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Instrumentation details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Telescope Array Surface Detector (TASD)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Lightning Mapping Array (LMA)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Sferic sensors (SA + FA)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Broadband interferometer (INTF)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2018 TGFs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Error analysis details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Results details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Comparison of upward and downward flashes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Optical camera footage </a:t>
            </a:r>
            <a:endParaRPr b="1"/>
          </a:p>
        </p:txBody>
      </p:sp>
      <p:sp>
        <p:nvSpPr>
          <p:cNvPr id="447" name="Google Shape;44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475" y="49700"/>
            <a:ext cx="4100401" cy="27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4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Stages of Lightning</a:t>
            </a:r>
            <a:endParaRPr/>
          </a:p>
        </p:txBody>
      </p:sp>
      <p:sp>
        <p:nvSpPr>
          <p:cNvPr id="454" name="Google Shape;454;p44"/>
          <p:cNvSpPr txBox="1"/>
          <p:nvPr>
            <p:ph idx="1" type="body"/>
          </p:nvPr>
        </p:nvSpPr>
        <p:spPr>
          <a:xfrm>
            <a:off x="311700" y="974675"/>
            <a:ext cx="4546800" cy="17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Leaders are hot, conducting channels of ionized air allowing current to flow</a:t>
            </a:r>
            <a:endParaRPr sz="1174"/>
          </a:p>
          <a:p>
            <a:pPr indent="-303164" lvl="1" marL="914400" rtl="0" algn="l">
              <a:spcBef>
                <a:spcPts val="0"/>
              </a:spcBef>
              <a:spcAft>
                <a:spcPts val="0"/>
              </a:spcAft>
              <a:buSzPts val="1174"/>
              <a:buChar char="○"/>
            </a:pPr>
            <a:r>
              <a:rPr lang="en" sz="1174"/>
              <a:t>Leader initiate at the sharp corners of ice crystals</a:t>
            </a:r>
            <a:endParaRPr sz="1350"/>
          </a:p>
          <a:p>
            <a:pPr indent="-303164" lvl="1" marL="914400" rtl="0" algn="l">
              <a:spcBef>
                <a:spcPts val="0"/>
              </a:spcBef>
              <a:spcAft>
                <a:spcPts val="0"/>
              </a:spcAft>
              <a:buSzPts val="1174"/>
              <a:buChar char="○"/>
            </a:pPr>
            <a:r>
              <a:rPr lang="en" sz="1174"/>
              <a:t>Leaders develop discretely in </a:t>
            </a:r>
            <a:r>
              <a:rPr lang="en" sz="1174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174"/>
              <a:t>50 m steps</a:t>
            </a:r>
            <a:endParaRPr sz="1350"/>
          </a:p>
          <a:p>
            <a:pPr indent="-303164" lvl="1" marL="914400" rtl="0" algn="l">
              <a:spcBef>
                <a:spcPts val="0"/>
              </a:spcBef>
              <a:spcAft>
                <a:spcPts val="0"/>
              </a:spcAft>
              <a:buSzPts val="1174"/>
              <a:buChar char="○"/>
            </a:pPr>
            <a:r>
              <a:rPr lang="en" sz="1174"/>
              <a:t>TGF production is associated with the leader stage</a:t>
            </a:r>
            <a:endParaRPr sz="1174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The bright return stroke(s) occur once the leader creates a pathway between charge regions</a:t>
            </a:r>
            <a:endParaRPr sz="1350"/>
          </a:p>
        </p:txBody>
      </p:sp>
      <p:pic>
        <p:nvPicPr>
          <p:cNvPr id="455" name="Google Shape;45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337" y="2817347"/>
            <a:ext cx="4021526" cy="196685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4"/>
          <p:cNvSpPr txBox="1"/>
          <p:nvPr>
            <p:ph idx="1" type="body"/>
          </p:nvPr>
        </p:nvSpPr>
        <p:spPr>
          <a:xfrm>
            <a:off x="4784050" y="2817350"/>
            <a:ext cx="4359900" cy="22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42" u="sng"/>
              <a:t>Leader stepping process (left)</a:t>
            </a:r>
            <a:endParaRPr sz="1942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2" u="sng"/>
              <a:t> </a:t>
            </a:r>
            <a:endParaRPr sz="502" u="sng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(a): Electrons concentrate in the leader tip and generate strong fields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/>
              <a:t> </a:t>
            </a:r>
            <a:endParaRPr sz="839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(b): Charges separate ahead of the leader and generate streamer systems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/>
              <a:t> </a:t>
            </a:r>
            <a:endParaRPr sz="839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(c): The air heats up and becomes fully conducting as a disconnected ‘space stem’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</a:t>
            </a:r>
            <a:endParaRPr sz="900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(d): The stem reconnects with the existing leader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</a:t>
            </a:r>
            <a:endParaRPr sz="900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(e): Potential transfers to the new leader step and the process repeats</a:t>
            </a:r>
            <a:endParaRPr/>
          </a:p>
        </p:txBody>
      </p:sp>
      <p:cxnSp>
        <p:nvCxnSpPr>
          <p:cNvPr id="457" name="Google Shape;457;p44"/>
          <p:cNvCxnSpPr/>
          <p:nvPr/>
        </p:nvCxnSpPr>
        <p:spPr>
          <a:xfrm>
            <a:off x="311700" y="947475"/>
            <a:ext cx="287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8" name="Google Shape;458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Negative Breakdown (FNB)</a:t>
            </a:r>
            <a:endParaRPr/>
          </a:p>
        </p:txBody>
      </p:sp>
      <p:cxnSp>
        <p:nvCxnSpPr>
          <p:cNvPr id="464" name="Google Shape;464;p45"/>
          <p:cNvCxnSpPr/>
          <p:nvPr/>
        </p:nvCxnSpPr>
        <p:spPr>
          <a:xfrm>
            <a:off x="311700" y="947475"/>
            <a:ext cx="4609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65" name="Google Shape;465;p45"/>
          <p:cNvGrpSpPr/>
          <p:nvPr/>
        </p:nvGrpSpPr>
        <p:grpSpPr>
          <a:xfrm>
            <a:off x="5844967" y="674773"/>
            <a:ext cx="2892210" cy="3793962"/>
            <a:chOff x="6023417" y="1000085"/>
            <a:chExt cx="2892210" cy="3793962"/>
          </a:xfrm>
        </p:grpSpPr>
        <p:pic>
          <p:nvPicPr>
            <p:cNvPr id="466" name="Google Shape;466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23417" y="1000085"/>
              <a:ext cx="2892210" cy="204098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7" name="Google Shape;467;p45"/>
            <p:cNvCxnSpPr/>
            <p:nvPr/>
          </p:nvCxnSpPr>
          <p:spPr>
            <a:xfrm>
              <a:off x="6952054" y="2138718"/>
              <a:ext cx="0" cy="74631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68" name="Google Shape;468;p45"/>
            <p:cNvCxnSpPr/>
            <p:nvPr/>
          </p:nvCxnSpPr>
          <p:spPr>
            <a:xfrm>
              <a:off x="7777578" y="2138718"/>
              <a:ext cx="0" cy="74631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69" name="Google Shape;469;p45"/>
            <p:cNvCxnSpPr/>
            <p:nvPr/>
          </p:nvCxnSpPr>
          <p:spPr>
            <a:xfrm flipH="1">
              <a:off x="6367215" y="2888674"/>
              <a:ext cx="587797" cy="345278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0" name="Google Shape;470;p45"/>
            <p:cNvCxnSpPr/>
            <p:nvPr/>
          </p:nvCxnSpPr>
          <p:spPr>
            <a:xfrm>
              <a:off x="7780578" y="2888674"/>
              <a:ext cx="703306" cy="34002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471" name="Google Shape;471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86773" y="3274491"/>
              <a:ext cx="2365499" cy="1396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45"/>
            <p:cNvSpPr txBox="1"/>
            <p:nvPr/>
          </p:nvSpPr>
          <p:spPr>
            <a:xfrm>
              <a:off x="6328573" y="4517025"/>
              <a:ext cx="2155422" cy="2770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Proxima Nova"/>
                  <a:ea typeface="Proxima Nova"/>
                  <a:cs typeface="Proxima Nova"/>
                  <a:sym typeface="Proxima Nova"/>
                </a:rPr>
                <a:t>Attanasio, A., da Silva, C., Krehbiel, P. (2021). </a:t>
              </a:r>
              <a:r>
                <a:rPr i="1" lang="en" sz="600">
                  <a:latin typeface="Proxima Nova"/>
                  <a:ea typeface="Proxima Nova"/>
                  <a:cs typeface="Proxima Nova"/>
                  <a:sym typeface="Proxima Nova"/>
                </a:rPr>
                <a:t>unpublished</a:t>
              </a:r>
              <a:endParaRPr i="1" sz="6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73" name="Google Shape;473;p45"/>
            <p:cNvCxnSpPr/>
            <p:nvPr/>
          </p:nvCxnSpPr>
          <p:spPr>
            <a:xfrm>
              <a:off x="8483885" y="3233952"/>
              <a:ext cx="0" cy="74631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74" name="Google Shape;474;p45"/>
            <p:cNvCxnSpPr/>
            <p:nvPr/>
          </p:nvCxnSpPr>
          <p:spPr>
            <a:xfrm>
              <a:off x="6367215" y="3228701"/>
              <a:ext cx="0" cy="168763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75" name="Google Shape;475;p45"/>
          <p:cNvGrpSpPr/>
          <p:nvPr/>
        </p:nvGrpSpPr>
        <p:grpSpPr>
          <a:xfrm>
            <a:off x="3341850" y="1209637"/>
            <a:ext cx="2155500" cy="2475525"/>
            <a:chOff x="763035" y="2256550"/>
            <a:chExt cx="2155500" cy="2475525"/>
          </a:xfrm>
        </p:grpSpPr>
        <p:pic>
          <p:nvPicPr>
            <p:cNvPr id="476" name="Google Shape;476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45050" y="2256550"/>
              <a:ext cx="1791475" cy="2198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45"/>
            <p:cNvSpPr txBox="1"/>
            <p:nvPr/>
          </p:nvSpPr>
          <p:spPr>
            <a:xfrm>
              <a:off x="763035" y="4455175"/>
              <a:ext cx="2155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Proxima Nova"/>
                  <a:ea typeface="Proxima Nova"/>
                  <a:cs typeface="Proxima Nova"/>
                  <a:sym typeface="Proxima Nova"/>
                </a:rPr>
                <a:t>Babich, et al. (2015) </a:t>
              </a:r>
              <a:r>
                <a:rPr i="1" lang="en" sz="600">
                  <a:latin typeface="Proxima Nova"/>
                  <a:ea typeface="Proxima Nova"/>
                  <a:cs typeface="Proxima Nova"/>
                  <a:sym typeface="Proxima Nova"/>
                </a:rPr>
                <a:t>JGR: Atmospheres 120</a:t>
              </a:r>
              <a:endParaRPr i="1" sz="6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478" name="Google Shape;47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675" y="1017713"/>
            <a:ext cx="2475549" cy="247554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5"/>
          <p:cNvSpPr txBox="1"/>
          <p:nvPr>
            <p:ph idx="1" type="body"/>
          </p:nvPr>
        </p:nvSpPr>
        <p:spPr>
          <a:xfrm>
            <a:off x="150425" y="3782400"/>
            <a:ext cx="2155500" cy="12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Large-scale thunderstorm E field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(RREA Threshold):</a:t>
            </a:r>
            <a:endParaRPr sz="13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200"/>
              <a:t>2.8 x 10</a:t>
            </a:r>
            <a:r>
              <a:rPr baseline="30000" lang="en" sz="1200"/>
              <a:t>5</a:t>
            </a:r>
            <a:r>
              <a:rPr lang="en" sz="1200"/>
              <a:t> V/m</a:t>
            </a:r>
            <a:r>
              <a:rPr lang="en"/>
              <a:t> </a:t>
            </a:r>
            <a:endParaRPr/>
          </a:p>
        </p:txBody>
      </p:sp>
      <p:sp>
        <p:nvSpPr>
          <p:cNvPr id="480" name="Google Shape;480;p45"/>
          <p:cNvSpPr txBox="1"/>
          <p:nvPr>
            <p:ph idx="1" type="body"/>
          </p:nvPr>
        </p:nvSpPr>
        <p:spPr>
          <a:xfrm>
            <a:off x="2470675" y="3782400"/>
            <a:ext cx="1452000" cy="12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Leader tip E field enhancement</a:t>
            </a:r>
            <a:endParaRPr sz="13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/>
              <a:t>10</a:t>
            </a:r>
            <a:r>
              <a:rPr baseline="30000" lang="en" sz="1200"/>
              <a:t>6</a:t>
            </a:r>
            <a:r>
              <a:rPr lang="en" sz="1200"/>
              <a:t>-10</a:t>
            </a:r>
            <a:r>
              <a:rPr baseline="30000" lang="en" sz="1200"/>
              <a:t>7</a:t>
            </a:r>
            <a:r>
              <a:rPr lang="en" sz="1200"/>
              <a:t> V/m</a:t>
            </a:r>
            <a:endParaRPr sz="1200"/>
          </a:p>
        </p:txBody>
      </p:sp>
      <p:sp>
        <p:nvSpPr>
          <p:cNvPr id="481" name="Google Shape;481;p45"/>
          <p:cNvSpPr txBox="1"/>
          <p:nvPr>
            <p:ph idx="1" type="body"/>
          </p:nvPr>
        </p:nvSpPr>
        <p:spPr>
          <a:xfrm>
            <a:off x="4292675" y="3782400"/>
            <a:ext cx="1552200" cy="12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FNB E field </a:t>
            </a:r>
            <a:r>
              <a:rPr lang="en" sz="1300"/>
              <a:t>enhancement </a:t>
            </a:r>
            <a:r>
              <a:rPr lang="en" sz="1200"/>
              <a:t>x10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200"/>
              <a:t>10</a:t>
            </a:r>
            <a:r>
              <a:rPr baseline="30000" lang="en" sz="1200"/>
              <a:t>7</a:t>
            </a:r>
            <a:r>
              <a:rPr lang="en" sz="1200"/>
              <a:t> V/m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(cold runaway)</a:t>
            </a:r>
            <a:endParaRPr sz="1200"/>
          </a:p>
        </p:txBody>
      </p:sp>
      <p:sp>
        <p:nvSpPr>
          <p:cNvPr id="482" name="Google Shape;482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Driven EM shower (RREA):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/>
              <a:t>50% photons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/>
              <a:t>50% electrons + positrons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Typical EM shower: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/>
              <a:t>90% photons,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/>
              <a:t>10</a:t>
            </a:r>
            <a:r>
              <a:rPr lang="en"/>
              <a:t>% electrons + positrons</a:t>
            </a:r>
            <a:endParaRPr/>
          </a:p>
        </p:txBody>
      </p:sp>
      <p:sp>
        <p:nvSpPr>
          <p:cNvPr id="488" name="Google Shape;48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9" name="Google Shape;489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Electromagnetic Showers</a:t>
            </a:r>
            <a:endParaRPr/>
          </a:p>
        </p:txBody>
      </p:sp>
      <p:cxnSp>
        <p:nvCxnSpPr>
          <p:cNvPr id="490" name="Google Shape;490;p46"/>
          <p:cNvCxnSpPr/>
          <p:nvPr/>
        </p:nvCxnSpPr>
        <p:spPr>
          <a:xfrm>
            <a:off x="311700" y="947475"/>
            <a:ext cx="37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91" name="Google Shape;491;p46"/>
          <p:cNvGrpSpPr/>
          <p:nvPr/>
        </p:nvGrpSpPr>
        <p:grpSpPr>
          <a:xfrm>
            <a:off x="1118475" y="2194475"/>
            <a:ext cx="6907050" cy="2687675"/>
            <a:chOff x="1178450" y="2042075"/>
            <a:chExt cx="6907050" cy="2687675"/>
          </a:xfrm>
        </p:grpSpPr>
        <p:pic>
          <p:nvPicPr>
            <p:cNvPr id="492" name="Google Shape;492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78450" y="2042075"/>
              <a:ext cx="2911650" cy="268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73850" y="2042075"/>
              <a:ext cx="2911650" cy="2687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4" name="Google Shape;494;p46"/>
          <p:cNvSpPr txBox="1"/>
          <p:nvPr/>
        </p:nvSpPr>
        <p:spPr>
          <a:xfrm>
            <a:off x="7306949" y="4703625"/>
            <a:ext cx="125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Kieran Smout</a:t>
            </a:r>
            <a:endParaRPr i="1"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95" name="Google Shape;495;p46"/>
          <p:cNvCxnSpPr/>
          <p:nvPr/>
        </p:nvCxnSpPr>
        <p:spPr>
          <a:xfrm>
            <a:off x="1649750" y="2011875"/>
            <a:ext cx="362100" cy="26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6" name="Google Shape;496;p46"/>
          <p:cNvCxnSpPr/>
          <p:nvPr/>
        </p:nvCxnSpPr>
        <p:spPr>
          <a:xfrm>
            <a:off x="1679925" y="1991750"/>
            <a:ext cx="3520800" cy="33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Instrumentation: Telescope Array</a:t>
            </a:r>
            <a:endParaRPr/>
          </a:p>
        </p:txBody>
      </p:sp>
      <p:sp>
        <p:nvSpPr>
          <p:cNvPr id="502" name="Google Shape;502;p47"/>
          <p:cNvSpPr txBox="1"/>
          <p:nvPr>
            <p:ph idx="1" type="body"/>
          </p:nvPr>
        </p:nvSpPr>
        <p:spPr>
          <a:xfrm>
            <a:off x="311700" y="1152475"/>
            <a:ext cx="5700000" cy="21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507 scintillation detectors (SDs) covering the 700 km</a:t>
            </a:r>
            <a:r>
              <a:rPr baseline="30000" lang="en"/>
              <a:t>2 </a:t>
            </a:r>
            <a:r>
              <a:rPr lang="en"/>
              <a:t>main array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An expansion to 4x size is underway, but data of this study was recorded only on the main array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Fluorescence detectors (FDs) data not used in this study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TASDs contain two layers of plastic scintillator for detecting charged particles.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Energy deposit in the form of fluorescence light is captured for each layer and counted on local electronics.</a:t>
            </a:r>
            <a:endParaRPr/>
          </a:p>
        </p:txBody>
      </p:sp>
      <p:pic>
        <p:nvPicPr>
          <p:cNvPr id="503" name="Google Shape;5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8925" y="2745425"/>
            <a:ext cx="2673374" cy="18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525" y="0"/>
            <a:ext cx="2930475" cy="261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9588" y="3340625"/>
            <a:ext cx="3991824" cy="1604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6" name="Google Shape;506;p47"/>
          <p:cNvCxnSpPr/>
          <p:nvPr/>
        </p:nvCxnSpPr>
        <p:spPr>
          <a:xfrm>
            <a:off x="311700" y="947475"/>
            <a:ext cx="481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7" name="Google Shape;50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/>
          <p:cNvSpPr txBox="1"/>
          <p:nvPr>
            <p:ph idx="1" type="body"/>
          </p:nvPr>
        </p:nvSpPr>
        <p:spPr>
          <a:xfrm>
            <a:off x="311700" y="1152475"/>
            <a:ext cx="8520600" cy="13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FL03: 2016/05/10 02:41:50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Cloud-to-ground lightning stroke only 78 m from TASD 0922 caused pedestal and FADC fluctuations (@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/>
              <a:t>13 and 15 </a:t>
            </a:r>
            <a:r>
              <a:rPr lang="en"/>
              <a:t>𝜇s</a:t>
            </a:r>
            <a:r>
              <a:rPr lang="en"/>
              <a:t>)</a:t>
            </a:r>
            <a:endParaRPr/>
          </a:p>
        </p:txBody>
      </p:sp>
      <p:sp>
        <p:nvSpPr>
          <p:cNvPr id="513" name="Google Shape;513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Instrumentation: TASD RF Interference</a:t>
            </a:r>
            <a:endParaRPr/>
          </a:p>
        </p:txBody>
      </p:sp>
      <p:cxnSp>
        <p:nvCxnSpPr>
          <p:cNvPr id="515" name="Google Shape;515;p48"/>
          <p:cNvCxnSpPr/>
          <p:nvPr/>
        </p:nvCxnSpPr>
        <p:spPr>
          <a:xfrm>
            <a:off x="311700" y="947475"/>
            <a:ext cx="5492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6" name="Google Shape;51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7" y="2399295"/>
            <a:ext cx="2430385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143" y="2399300"/>
            <a:ext cx="3458025" cy="257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575" y="2744650"/>
            <a:ext cx="2901825" cy="220002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Instrumentation: Lightning Mapping Array (LMA)</a:t>
            </a:r>
            <a:endParaRPr/>
          </a:p>
        </p:txBody>
      </p:sp>
      <p:sp>
        <p:nvSpPr>
          <p:cNvPr id="524" name="Google Shape;524;p49"/>
          <p:cNvSpPr txBox="1"/>
          <p:nvPr>
            <p:ph idx="1" type="body"/>
          </p:nvPr>
        </p:nvSpPr>
        <p:spPr>
          <a:xfrm>
            <a:off x="311700" y="1152475"/>
            <a:ext cx="5382000" cy="16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11 detectors spread over main TA detecting narrow </a:t>
            </a:r>
            <a:r>
              <a:rPr lang="en"/>
              <a:t>bipolar</a:t>
            </a:r>
            <a:r>
              <a:rPr lang="en"/>
              <a:t> events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Installed 2013 by Langmuir Laboratory for Atmospheric Research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Time-of-arrival analysis determines 3D locations of individual sources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a few per ms)</a:t>
            </a:r>
            <a:endParaRPr/>
          </a:p>
        </p:txBody>
      </p:sp>
      <p:pic>
        <p:nvPicPr>
          <p:cNvPr id="525" name="Google Shape;52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6554" y="1076275"/>
            <a:ext cx="2352722" cy="23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3563" y="3567300"/>
            <a:ext cx="3238700" cy="1377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9"/>
          <p:cNvSpPr txBox="1"/>
          <p:nvPr>
            <p:ph idx="1" type="body"/>
          </p:nvPr>
        </p:nvSpPr>
        <p:spPr>
          <a:xfrm>
            <a:off x="311700" y="2710975"/>
            <a:ext cx="2418900" cy="21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Errors of a similar (larger) </a:t>
            </a:r>
            <a:r>
              <a:rPr lang="en"/>
              <a:t>array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40-50 ns in 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10-50 m in x, 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20-100 m in z</a:t>
            </a:r>
            <a:endParaRPr/>
          </a:p>
        </p:txBody>
      </p:sp>
      <p:cxnSp>
        <p:nvCxnSpPr>
          <p:cNvPr id="528" name="Google Shape;528;p49"/>
          <p:cNvCxnSpPr/>
          <p:nvPr/>
        </p:nvCxnSpPr>
        <p:spPr>
          <a:xfrm>
            <a:off x="311700" y="947475"/>
            <a:ext cx="686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9" name="Google Shape;52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563" y="408800"/>
            <a:ext cx="3549499" cy="16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Instrumentation: Sferic Sensors</a:t>
            </a:r>
            <a:endParaRPr/>
          </a:p>
        </p:txBody>
      </p:sp>
      <p:sp>
        <p:nvSpPr>
          <p:cNvPr id="536" name="Google Shape;536;p50"/>
          <p:cNvSpPr txBox="1"/>
          <p:nvPr>
            <p:ph idx="1" type="body"/>
          </p:nvPr>
        </p:nvSpPr>
        <p:spPr>
          <a:xfrm>
            <a:off x="311700" y="1152475"/>
            <a:ext cx="4717200" cy="3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Radio atmospherics (sferics) are RF pulses produced by breakdown activity from 0.1 Hz-10 MHz.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 signal attenuation means these can be detected from 100s of km range - strongest in VLF 3-30 kHz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Charge is induced on the antenna’s flat plate by varying fields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Plate is discharged via adjustable RC circuit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Current is integrated to </a:t>
            </a:r>
            <a:r>
              <a:rPr lang="en"/>
              <a:t>obtain</a:t>
            </a:r>
            <a:r>
              <a:rPr lang="en"/>
              <a:t> a voltage proportional to the applied field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lang="en"/>
              <a:t>circuit’s</a:t>
            </a:r>
            <a:r>
              <a:rPr lang="en"/>
              <a:t> decay time can be adjusted to filter fluctuations </a:t>
            </a:r>
            <a:r>
              <a:rPr lang="en" sz="1400"/>
              <a:t>𝝉 = RC</a:t>
            </a:r>
            <a:endParaRPr/>
          </a:p>
        </p:txBody>
      </p:sp>
      <p:grpSp>
        <p:nvGrpSpPr>
          <p:cNvPr id="537" name="Google Shape;537;p50"/>
          <p:cNvGrpSpPr/>
          <p:nvPr/>
        </p:nvGrpSpPr>
        <p:grpSpPr>
          <a:xfrm>
            <a:off x="5070525" y="2398200"/>
            <a:ext cx="3380775" cy="2551675"/>
            <a:chOff x="5222925" y="2398200"/>
            <a:chExt cx="3380775" cy="2551675"/>
          </a:xfrm>
        </p:grpSpPr>
        <p:pic>
          <p:nvPicPr>
            <p:cNvPr id="538" name="Google Shape;538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22925" y="2398200"/>
              <a:ext cx="3380775" cy="255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9" name="Google Shape;539;p50"/>
            <p:cNvSpPr/>
            <p:nvPr/>
          </p:nvSpPr>
          <p:spPr>
            <a:xfrm>
              <a:off x="5424675" y="2919175"/>
              <a:ext cx="93000" cy="505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50"/>
            <p:cNvSpPr/>
            <p:nvPr/>
          </p:nvSpPr>
          <p:spPr>
            <a:xfrm>
              <a:off x="5422875" y="3947175"/>
              <a:ext cx="75300" cy="5247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1" name="Google Shape;541;p50"/>
          <p:cNvSpPr txBox="1"/>
          <p:nvPr/>
        </p:nvSpPr>
        <p:spPr>
          <a:xfrm>
            <a:off x="8256738" y="2944286"/>
            <a:ext cx="79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𝝉 = 10 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2" name="Google Shape;542;p50"/>
          <p:cNvSpPr txBox="1"/>
          <p:nvPr/>
        </p:nvSpPr>
        <p:spPr>
          <a:xfrm>
            <a:off x="8181621" y="3973430"/>
            <a:ext cx="94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𝝉 = 1</a:t>
            </a:r>
            <a:r>
              <a:rPr lang="en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00 𝜇s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43" name="Google Shape;543;p50"/>
          <p:cNvCxnSpPr/>
          <p:nvPr/>
        </p:nvCxnSpPr>
        <p:spPr>
          <a:xfrm>
            <a:off x="311700" y="947475"/>
            <a:ext cx="4541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4" name="Google Shape;544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1"/>
          <p:cNvSpPr txBox="1"/>
          <p:nvPr>
            <p:ph idx="1" type="body"/>
          </p:nvPr>
        </p:nvSpPr>
        <p:spPr>
          <a:xfrm>
            <a:off x="311700" y="1676300"/>
            <a:ext cx="5357700" cy="19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to the sferic sensors, the INTF collects induced charge and reads the voltage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RC circuit or integrator, sensitive to VHF impulses 20-80 MHz produced by small-scale breakdown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Identifies 2D source positions (a few per 𝜇s)</a:t>
            </a:r>
            <a:endParaRPr/>
          </a:p>
        </p:txBody>
      </p:sp>
      <p:cxnSp>
        <p:nvCxnSpPr>
          <p:cNvPr id="550" name="Google Shape;550;p51"/>
          <p:cNvCxnSpPr/>
          <p:nvPr/>
        </p:nvCxnSpPr>
        <p:spPr>
          <a:xfrm>
            <a:off x="311700" y="1328475"/>
            <a:ext cx="474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1" name="Google Shape;5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950" y="3541525"/>
            <a:ext cx="2894826" cy="13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575" y="1261682"/>
            <a:ext cx="3258350" cy="330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2450" y="119025"/>
            <a:ext cx="3311550" cy="482125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Instrumentation: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Broadband Interferometer (INTF)</a:t>
            </a:r>
            <a:endParaRPr/>
          </a:p>
        </p:txBody>
      </p:sp>
      <p:pic>
        <p:nvPicPr>
          <p:cNvPr id="555" name="Google Shape;55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8550" y="834350"/>
            <a:ext cx="3675450" cy="36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1"/>
          <p:cNvSpPr txBox="1"/>
          <p:nvPr>
            <p:ph idx="1" type="body"/>
          </p:nvPr>
        </p:nvSpPr>
        <p:spPr>
          <a:xfrm>
            <a:off x="311700" y="3429925"/>
            <a:ext cx="2418900" cy="14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Typical errors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~100</a:t>
            </a:r>
            <a:r>
              <a:rPr lang="en"/>
              <a:t> ns in 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~ </a:t>
            </a:r>
            <a:r>
              <a:rPr lang="en"/>
              <a:t>0.1° in elv, azi</a:t>
            </a:r>
            <a:endParaRPr/>
          </a:p>
        </p:txBody>
      </p:sp>
      <p:sp>
        <p:nvSpPr>
          <p:cNvPr id="557" name="Google Shape;55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311700" y="1152475"/>
            <a:ext cx="51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Background of Terrestrial Gamma-ray Flashes (TGFs)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History of TGFs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Thundercloud and lightning anatomy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TGF production and development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Instrumentation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Telescope Array Surface Detectors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Lightning detectors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TGF Observations at Telescope Array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Previous observations 2008-2016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observations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2018 TGFs: interpretation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Conclusion</a:t>
            </a: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775" y="424181"/>
            <a:ext cx="3417524" cy="4230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6"/>
          <p:cNvCxnSpPr/>
          <p:nvPr/>
        </p:nvCxnSpPr>
        <p:spPr>
          <a:xfrm>
            <a:off x="311700" y="947475"/>
            <a:ext cx="12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4">
            <a:alphaModFix/>
          </a:blip>
          <a:srcRect b="0" l="8816" r="16784" t="0"/>
          <a:stretch/>
        </p:blipFill>
        <p:spPr>
          <a:xfrm>
            <a:off x="5414775" y="424175"/>
            <a:ext cx="3417525" cy="435068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Analysis Errors</a:t>
            </a:r>
            <a:endParaRPr/>
          </a:p>
        </p:txBody>
      </p:sp>
      <p:sp>
        <p:nvSpPr>
          <p:cNvPr id="563" name="Google Shape;563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Coordinates of TGF sources are determined by four measurements: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x, y 	(LMA)		standard error of all LMA points within ±1 ms =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 	(TASD)	uncertainty in TASD trigger time  = 40 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z 	(INTF)		standard error of INTF points within ±4 𝜇s =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Standard error can be propagated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through iterative method using: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Resulting average errors: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Horizontal (x,y): 	140 m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Vertical (z):		25 m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Timing (t):		0.6 𝜇s</a:t>
            </a:r>
            <a:endParaRPr/>
          </a:p>
        </p:txBody>
      </p:sp>
      <p:pic>
        <p:nvPicPr>
          <p:cNvPr id="564" name="Google Shape;56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647" y="4188213"/>
            <a:ext cx="3706746" cy="76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2060" y="2472250"/>
            <a:ext cx="4129891" cy="1461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8200" y="1522700"/>
            <a:ext cx="590575" cy="3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8700" y="2778575"/>
            <a:ext cx="2685900" cy="5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2400" y="1997475"/>
            <a:ext cx="590575" cy="3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2"/>
          <p:cNvSpPr txBox="1"/>
          <p:nvPr/>
        </p:nvSpPr>
        <p:spPr>
          <a:xfrm>
            <a:off x="4916125" y="4017275"/>
            <a:ext cx="306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Effect of each measurement on final solution of TGF A</a:t>
            </a:r>
            <a:endParaRPr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70" name="Google Shape;570;p52"/>
          <p:cNvCxnSpPr/>
          <p:nvPr/>
        </p:nvCxnSpPr>
        <p:spPr>
          <a:xfrm>
            <a:off x="311700" y="947475"/>
            <a:ext cx="387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1" name="Google Shape;57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Results </a:t>
            </a:r>
            <a:endParaRPr/>
          </a:p>
        </p:txBody>
      </p:sp>
      <p:sp>
        <p:nvSpPr>
          <p:cNvPr id="577" name="Google Shape;577;p53"/>
          <p:cNvSpPr txBox="1"/>
          <p:nvPr>
            <p:ph idx="1" type="body"/>
          </p:nvPr>
        </p:nvSpPr>
        <p:spPr>
          <a:xfrm>
            <a:off x="311700" y="1152475"/>
            <a:ext cx="2850600" cy="38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Strongest burst of each TGF occurs during the strongest IBP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Leader step development is faster, stronger, and more linear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Power and speed of leader propagation indicates fast negative breakdown (FNB)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IBPs also have strong sub-pulses, sometimes correlated with TGF production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Step discontinuity in leader propagation during each TGF onset</a:t>
            </a:r>
            <a:endParaRPr/>
          </a:p>
        </p:txBody>
      </p:sp>
      <p:cxnSp>
        <p:nvCxnSpPr>
          <p:cNvPr id="578" name="Google Shape;578;p53"/>
          <p:cNvCxnSpPr/>
          <p:nvPr/>
        </p:nvCxnSpPr>
        <p:spPr>
          <a:xfrm>
            <a:off x="311700" y="947475"/>
            <a:ext cx="28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9" name="Google Shape;57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339" y="142944"/>
            <a:ext cx="2990758" cy="238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3095" y="2577653"/>
            <a:ext cx="2990808" cy="238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2338" y="2591132"/>
            <a:ext cx="2990755" cy="235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3"/>
          <p:cNvPicPr preferRelativeResize="0"/>
          <p:nvPr/>
        </p:nvPicPr>
        <p:blipFill rotWithShape="1">
          <a:blip r:embed="rId6">
            <a:alphaModFix/>
          </a:blip>
          <a:srcRect b="0" l="2104" r="0" t="0"/>
          <a:stretch/>
        </p:blipFill>
        <p:spPr>
          <a:xfrm>
            <a:off x="6153150" y="121875"/>
            <a:ext cx="2990750" cy="24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Comparison to upward flashes</a:t>
            </a:r>
            <a:endParaRPr/>
          </a:p>
        </p:txBody>
      </p:sp>
      <p:pic>
        <p:nvPicPr>
          <p:cNvPr id="589" name="Google Shape;58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2" y="1200900"/>
            <a:ext cx="2949992" cy="165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1698" y="3184990"/>
            <a:ext cx="2950004" cy="165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7" y="3184984"/>
            <a:ext cx="2950004" cy="165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1688" y="1200905"/>
            <a:ext cx="2950004" cy="1659386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4"/>
          <p:cNvSpPr txBox="1"/>
          <p:nvPr>
            <p:ph idx="1" type="body"/>
          </p:nvPr>
        </p:nvSpPr>
        <p:spPr>
          <a:xfrm>
            <a:off x="6211700" y="1200900"/>
            <a:ext cx="2863500" cy="36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Downward TGF-producing cloud-to-ground flash</a:t>
            </a:r>
            <a:endParaRPr/>
          </a:p>
          <a:p>
            <a:pPr indent="-310832" lvl="1" marL="914400" rtl="0" algn="l">
              <a:spcBef>
                <a:spcPts val="120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Downward TGFs consist of 10</a:t>
            </a:r>
            <a:r>
              <a:rPr baseline="30000" lang="en"/>
              <a:t>12</a:t>
            </a:r>
            <a:r>
              <a:rPr lang="en"/>
              <a:t>-10</a:t>
            </a:r>
            <a:r>
              <a:rPr baseline="30000" lang="en"/>
              <a:t>14</a:t>
            </a:r>
            <a:r>
              <a:rPr lang="en"/>
              <a:t> photons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Durations of 5-10 𝜇s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Upward intracloud flash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/>
              <a:t>1 minute later</a:t>
            </a:r>
            <a:endParaRPr/>
          </a:p>
          <a:p>
            <a:pPr indent="-310832" lvl="1" marL="914400" rtl="0" algn="l">
              <a:spcBef>
                <a:spcPts val="120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Upward TGFs consist of 10</a:t>
            </a:r>
            <a:r>
              <a:rPr baseline="30000" lang="en"/>
              <a:t>15</a:t>
            </a:r>
            <a:r>
              <a:rPr lang="en"/>
              <a:t>-10</a:t>
            </a:r>
            <a:r>
              <a:rPr baseline="30000" lang="en"/>
              <a:t>19</a:t>
            </a:r>
            <a:r>
              <a:rPr lang="en"/>
              <a:t> photons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Durations of 20-200 𝜇s</a:t>
            </a:r>
            <a:endParaRPr/>
          </a:p>
        </p:txBody>
      </p:sp>
      <p:cxnSp>
        <p:nvCxnSpPr>
          <p:cNvPr id="594" name="Google Shape;594;p54"/>
          <p:cNvCxnSpPr/>
          <p:nvPr/>
        </p:nvCxnSpPr>
        <p:spPr>
          <a:xfrm>
            <a:off x="-114875" y="3004750"/>
            <a:ext cx="9455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5" name="Google Shape;595;p54"/>
          <p:cNvCxnSpPr/>
          <p:nvPr/>
        </p:nvCxnSpPr>
        <p:spPr>
          <a:xfrm>
            <a:off x="311700" y="947475"/>
            <a:ext cx="609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6" name="Google Shape;596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TGFs: Comparison to upward flashes</a:t>
            </a:r>
            <a:endParaRPr/>
          </a:p>
        </p:txBody>
      </p:sp>
      <p:pic>
        <p:nvPicPr>
          <p:cNvPr id="602" name="Google Shape;60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2" y="1200900"/>
            <a:ext cx="2949992" cy="165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7" y="3184984"/>
            <a:ext cx="2950004" cy="165938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5"/>
          <p:cNvSpPr txBox="1"/>
          <p:nvPr>
            <p:ph idx="1" type="body"/>
          </p:nvPr>
        </p:nvSpPr>
        <p:spPr>
          <a:xfrm>
            <a:off x="6211700" y="1200900"/>
            <a:ext cx="2863500" cy="36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83"/>
              <a:t>Downward leader steps (0-5 km)</a:t>
            </a:r>
            <a:r>
              <a:rPr lang="en" sz="1583"/>
              <a:t> </a:t>
            </a:r>
            <a:endParaRPr sz="983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Step lengths 3-50 m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Durations of 5-50 𝜇s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Average speeds 1-30 x 10</a:t>
            </a:r>
            <a:r>
              <a:rPr baseline="30000" lang="en" sz="1200"/>
              <a:t>5</a:t>
            </a:r>
            <a:r>
              <a:rPr lang="en" sz="1200"/>
              <a:t> m/s 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(Malan et al. (1935))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91"/>
              <a:t>Upward leader steps (10 km)</a:t>
            </a:r>
            <a:endParaRPr sz="1491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Step lengths &gt;200 m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Durations of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200"/>
              <a:t>4 ms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Average speeds 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200"/>
              <a:t>10</a:t>
            </a:r>
            <a:r>
              <a:rPr baseline="30000" lang="en" sz="1200"/>
              <a:t>4</a:t>
            </a:r>
            <a:r>
              <a:rPr lang="en" sz="1200"/>
              <a:t> m/s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/>
              <a:t>(Edens et al. (2014)</a:t>
            </a:r>
            <a:endParaRPr sz="1200"/>
          </a:p>
        </p:txBody>
      </p:sp>
      <p:cxnSp>
        <p:nvCxnSpPr>
          <p:cNvPr id="605" name="Google Shape;605;p55"/>
          <p:cNvCxnSpPr/>
          <p:nvPr/>
        </p:nvCxnSpPr>
        <p:spPr>
          <a:xfrm>
            <a:off x="-114875" y="3004750"/>
            <a:ext cx="9455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6" name="Google Shape;606;p55"/>
          <p:cNvCxnSpPr/>
          <p:nvPr/>
        </p:nvCxnSpPr>
        <p:spPr>
          <a:xfrm>
            <a:off x="311700" y="947475"/>
            <a:ext cx="609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7" name="Google Shape;607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8" name="Google Shape;60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1698" y="3184990"/>
            <a:ext cx="2950004" cy="165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1688" y="1200905"/>
            <a:ext cx="2950004" cy="165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Camera - Positive Cloud-to-ground Flash</a:t>
            </a:r>
            <a:endParaRPr/>
          </a:p>
        </p:txBody>
      </p:sp>
      <p:sp>
        <p:nvSpPr>
          <p:cNvPr id="615" name="Google Shape;615;p56"/>
          <p:cNvSpPr txBox="1"/>
          <p:nvPr>
            <p:ph idx="1" type="body"/>
          </p:nvPr>
        </p:nvSpPr>
        <p:spPr>
          <a:xfrm>
            <a:off x="416650" y="1152475"/>
            <a:ext cx="841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Phantom V2012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40,000 FPS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Aug. 18, 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10:25:50 UTC</a:t>
            </a:r>
            <a:endParaRPr/>
          </a:p>
        </p:txBody>
      </p:sp>
      <p:pic>
        <p:nvPicPr>
          <p:cNvPr id="616" name="Google Shape;616;p56" title="Lightning strikes twice at the Telescope Array Utah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800" y="1152475"/>
            <a:ext cx="4889567" cy="3667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7" name="Google Shape;617;p56"/>
          <p:cNvCxnSpPr/>
          <p:nvPr/>
        </p:nvCxnSpPr>
        <p:spPr>
          <a:xfrm>
            <a:off x="311700" y="947475"/>
            <a:ext cx="688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8" name="Google Shape;618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9375" y="2700775"/>
            <a:ext cx="2173800" cy="19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445025"/>
            <a:ext cx="615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TGF History: A Series of Happy Accidents</a:t>
            </a:r>
            <a:endParaRPr/>
          </a:p>
        </p:txBody>
      </p:sp>
      <p:grpSp>
        <p:nvGrpSpPr>
          <p:cNvPr id="104" name="Google Shape;104;p17"/>
          <p:cNvGrpSpPr/>
          <p:nvPr/>
        </p:nvGrpSpPr>
        <p:grpSpPr>
          <a:xfrm>
            <a:off x="3926264" y="3576999"/>
            <a:ext cx="1971562" cy="1402625"/>
            <a:chOff x="4394874" y="1152475"/>
            <a:chExt cx="4388076" cy="3121801"/>
          </a:xfrm>
        </p:grpSpPr>
        <p:pic>
          <p:nvPicPr>
            <p:cNvPr id="105" name="Google Shape;105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94874" y="1152475"/>
              <a:ext cx="4388076" cy="2524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17"/>
            <p:cNvSpPr txBox="1"/>
            <p:nvPr/>
          </p:nvSpPr>
          <p:spPr>
            <a:xfrm>
              <a:off x="6667766" y="3452276"/>
              <a:ext cx="2115000" cy="82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Proxima Nova"/>
                  <a:ea typeface="Proxima Nova"/>
                  <a:cs typeface="Proxima Nova"/>
                  <a:sym typeface="Proxima Nova"/>
                </a:rPr>
                <a:t>Fishman, et al. (1994), Science (264), 1313</a:t>
              </a:r>
              <a:endParaRPr sz="6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700" y="986375"/>
            <a:ext cx="7849400" cy="256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7"/>
          <p:cNvGrpSpPr/>
          <p:nvPr/>
        </p:nvGrpSpPr>
        <p:grpSpPr>
          <a:xfrm>
            <a:off x="1047600" y="3433822"/>
            <a:ext cx="1543425" cy="1288503"/>
            <a:chOff x="1047600" y="3433822"/>
            <a:chExt cx="1543425" cy="1288503"/>
          </a:xfrm>
        </p:grpSpPr>
        <p:pic>
          <p:nvPicPr>
            <p:cNvPr id="109" name="Google Shape;109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47600" y="3433822"/>
              <a:ext cx="1377950" cy="1102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17"/>
            <p:cNvSpPr txBox="1"/>
            <p:nvPr/>
          </p:nvSpPr>
          <p:spPr>
            <a:xfrm>
              <a:off x="2140725" y="4445425"/>
              <a:ext cx="450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Proxima Nova"/>
                  <a:ea typeface="Proxima Nova"/>
                  <a:cs typeface="Proxima Nova"/>
                  <a:sym typeface="Proxima Nova"/>
                </a:rPr>
                <a:t>NASA</a:t>
              </a:r>
              <a:endParaRPr/>
            </a:p>
          </p:txBody>
        </p:sp>
      </p:grp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207825" y="-16725"/>
            <a:ext cx="669125" cy="964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>
            <a:off x="311700" y="947475"/>
            <a:ext cx="663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" name="Google Shape;114;p17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88165">
            <a:off x="6870273" y="241076"/>
            <a:ext cx="1588475" cy="1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311700" y="1152475"/>
            <a:ext cx="54813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TGFs are electromagnetic showers </a:t>
            </a:r>
            <a:r>
              <a:rPr lang="en"/>
              <a:t>produced</a:t>
            </a:r>
            <a:r>
              <a:rPr lang="en"/>
              <a:t> during lightning flashes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Satellite observations of TGFs:</a:t>
            </a:r>
            <a:endParaRPr/>
          </a:p>
          <a:p>
            <a:pPr indent="-330200" lvl="0" marL="9144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Contain </a:t>
            </a:r>
            <a:r>
              <a:rPr lang="en" sz="1600"/>
              <a:t>10</a:t>
            </a:r>
            <a:r>
              <a:rPr baseline="30000" lang="en" sz="1600"/>
              <a:t>15</a:t>
            </a:r>
            <a:r>
              <a:rPr lang="en" sz="1600"/>
              <a:t>-10</a:t>
            </a:r>
            <a:r>
              <a:rPr baseline="30000" lang="en" sz="1600"/>
              <a:t>19</a:t>
            </a:r>
            <a:r>
              <a:rPr lang="en" sz="1600"/>
              <a:t> photons</a:t>
            </a:r>
            <a:endParaRPr sz="1600"/>
          </a:p>
          <a:p>
            <a:pPr indent="-330200" lvl="0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Have characteristic gamma-ray energy of 7 MeV</a:t>
            </a:r>
            <a:endParaRPr sz="1600"/>
          </a:p>
          <a:p>
            <a:pPr indent="-330200" lvl="0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Occur in the initial stages of lightning</a:t>
            </a:r>
            <a:endParaRPr sz="1600"/>
          </a:p>
          <a:p>
            <a:pPr indent="-330200" lvl="0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Durations of 10s-100s of 𝜇s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18"/>
          <p:cNvSpPr txBox="1"/>
          <p:nvPr>
            <p:ph type="title"/>
          </p:nvPr>
        </p:nvSpPr>
        <p:spPr>
          <a:xfrm>
            <a:off x="311700" y="445025"/>
            <a:ext cx="615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Terrestrial Gamma-ray Flashes (TGFs)</a:t>
            </a:r>
            <a:endParaRPr/>
          </a:p>
        </p:txBody>
      </p:sp>
      <p:cxnSp>
        <p:nvCxnSpPr>
          <p:cNvPr id="123" name="Google Shape;123;p18"/>
          <p:cNvCxnSpPr/>
          <p:nvPr/>
        </p:nvCxnSpPr>
        <p:spPr>
          <a:xfrm>
            <a:off x="311700" y="947475"/>
            <a:ext cx="5407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225" y="3684125"/>
            <a:ext cx="1337925" cy="11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9500" y="1250500"/>
            <a:ext cx="2753825" cy="29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4223" l="0" r="0" t="0"/>
          <a:stretch/>
        </p:blipFill>
        <p:spPr>
          <a:xfrm>
            <a:off x="1330400" y="215700"/>
            <a:ext cx="7813599" cy="48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Thundercloud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Anatomy</a:t>
            </a:r>
            <a:endParaRPr/>
          </a:p>
        </p:txBody>
      </p:sp>
      <p:cxnSp>
        <p:nvCxnSpPr>
          <p:cNvPr id="133" name="Google Shape;133;p19"/>
          <p:cNvCxnSpPr/>
          <p:nvPr/>
        </p:nvCxnSpPr>
        <p:spPr>
          <a:xfrm>
            <a:off x="311700" y="1023675"/>
            <a:ext cx="139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9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Stages of Lightning</a:t>
            </a:r>
            <a:endParaRPr/>
          </a:p>
        </p:txBody>
      </p:sp>
      <p:cxnSp>
        <p:nvCxnSpPr>
          <p:cNvPr id="141" name="Google Shape;141;p20"/>
          <p:cNvCxnSpPr/>
          <p:nvPr/>
        </p:nvCxnSpPr>
        <p:spPr>
          <a:xfrm>
            <a:off x="311700" y="947475"/>
            <a:ext cx="287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20" title="Lightning strikes twice at the Telescope Array Utah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051" y="496612"/>
            <a:ext cx="5533700" cy="41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311700" y="974675"/>
            <a:ext cx="2967600" cy="37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AutoNum type="arabicPeriod"/>
            </a:pPr>
            <a:r>
              <a:rPr lang="en" sz="1350"/>
              <a:t>Leader stage creates a conducting pathway</a:t>
            </a:r>
            <a:endParaRPr sz="1350"/>
          </a:p>
          <a:p>
            <a:pPr indent="-295275" lvl="1" marL="914400" rtl="0" algn="l">
              <a:spcBef>
                <a:spcPts val="1000"/>
              </a:spcBef>
              <a:spcAft>
                <a:spcPts val="0"/>
              </a:spcAft>
              <a:buSzPts val="1050"/>
              <a:buChar char="○"/>
            </a:pPr>
            <a:r>
              <a:rPr lang="en" sz="1050"/>
              <a:t>Average leader speed 10</a:t>
            </a:r>
            <a:r>
              <a:rPr baseline="30000" lang="en" sz="1050"/>
              <a:t>5</a:t>
            </a:r>
            <a:r>
              <a:rPr lang="en" sz="1050"/>
              <a:t>-10</a:t>
            </a:r>
            <a:r>
              <a:rPr baseline="30000" lang="en" sz="1050"/>
              <a:t>6</a:t>
            </a:r>
            <a:r>
              <a:rPr lang="en" sz="1050"/>
              <a:t> m/s</a:t>
            </a:r>
            <a:endParaRPr sz="1050"/>
          </a:p>
          <a:p>
            <a:pPr indent="-295275" lvl="1" marL="914400" rtl="0" algn="l">
              <a:spcBef>
                <a:spcPts val="1000"/>
              </a:spcBef>
              <a:spcAft>
                <a:spcPts val="0"/>
              </a:spcAft>
              <a:buSzPts val="1050"/>
              <a:buChar char="○"/>
            </a:pPr>
            <a:r>
              <a:rPr lang="en" sz="1050"/>
              <a:t>8 ms leader time</a:t>
            </a:r>
            <a:endParaRPr sz="1050"/>
          </a:p>
          <a:p>
            <a:pPr indent="-314325" lvl="0" marL="457200" rtl="0" algn="l">
              <a:spcBef>
                <a:spcPts val="1000"/>
              </a:spcBef>
              <a:spcAft>
                <a:spcPts val="0"/>
              </a:spcAft>
              <a:buSzPts val="1350"/>
              <a:buAutoNum type="arabicPeriod"/>
            </a:pPr>
            <a:r>
              <a:rPr lang="en" sz="1350"/>
              <a:t>Once a pathway is formed, the storm “shorts out”</a:t>
            </a:r>
            <a:endParaRPr sz="1350"/>
          </a:p>
          <a:p>
            <a:pPr indent="-314325" lvl="0" marL="457200" rtl="0" algn="l">
              <a:spcBef>
                <a:spcPts val="1000"/>
              </a:spcBef>
              <a:spcAft>
                <a:spcPts val="0"/>
              </a:spcAft>
              <a:buSzPts val="1350"/>
              <a:buAutoNum type="arabicPeriod"/>
            </a:pPr>
            <a:r>
              <a:rPr lang="en" sz="1350"/>
              <a:t>Bright return stroke(s) discharge the electric field</a:t>
            </a:r>
            <a:endParaRPr sz="1350"/>
          </a:p>
          <a:p>
            <a:pPr indent="-295275" lvl="1" marL="914400" rtl="0" algn="l">
              <a:spcBef>
                <a:spcPts val="1000"/>
              </a:spcBef>
              <a:spcAft>
                <a:spcPts val="0"/>
              </a:spcAft>
              <a:buSzPts val="1050"/>
              <a:buChar char="○"/>
            </a:pPr>
            <a:r>
              <a:rPr lang="en" sz="1050"/>
              <a:t>Can occur multiple times in a single flash (15 ms </a:t>
            </a:r>
            <a:r>
              <a:rPr lang="en" sz="1050"/>
              <a:t>separation)</a:t>
            </a:r>
            <a:endParaRPr sz="1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50"/>
              <a:t>40,000 FPS camera:</a:t>
            </a:r>
            <a:endParaRPr sz="1350"/>
          </a:p>
          <a:p>
            <a:pPr indent="-295275" lvl="0" marL="457200" rtl="0" algn="l">
              <a:spcBef>
                <a:spcPts val="1000"/>
              </a:spcBef>
              <a:spcAft>
                <a:spcPts val="0"/>
              </a:spcAft>
              <a:buSzPts val="1050"/>
              <a:buChar char="➔"/>
            </a:pPr>
            <a:r>
              <a:rPr lang="en" sz="1050"/>
              <a:t>1 ms of lightning = 1.3 s of video</a:t>
            </a:r>
            <a:endParaRPr sz="1050"/>
          </a:p>
        </p:txBody>
      </p:sp>
      <p:sp>
        <p:nvSpPr>
          <p:cNvPr id="145" name="Google Shape;145;p20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475" y="49700"/>
            <a:ext cx="4100401" cy="27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Stages of Lightning</a:t>
            </a:r>
            <a:endParaRPr/>
          </a:p>
        </p:txBody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311700" y="974675"/>
            <a:ext cx="4546800" cy="17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Leaders are hot, conducting channels of air allowing current to flow</a:t>
            </a:r>
            <a:endParaRPr sz="1300"/>
          </a:p>
          <a:p>
            <a:pPr indent="-295275" lvl="1" marL="914400" rtl="0" algn="l">
              <a:spcBef>
                <a:spcPts val="0"/>
              </a:spcBef>
              <a:spcAft>
                <a:spcPts val="0"/>
              </a:spcAft>
              <a:buSzPts val="1050"/>
              <a:buChar char="○"/>
            </a:pPr>
            <a:r>
              <a:rPr lang="en" sz="1050"/>
              <a:t>Leaders advance discretely in </a:t>
            </a:r>
            <a:r>
              <a:rPr lang="en" sz="105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050"/>
              <a:t>50 m steps at </a:t>
            </a:r>
            <a:r>
              <a:rPr lang="en" sz="1050"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aseline="30000" lang="en" sz="105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" sz="1050">
                <a:latin typeface="Arial"/>
                <a:ea typeface="Arial"/>
                <a:cs typeface="Arial"/>
                <a:sym typeface="Arial"/>
              </a:rPr>
              <a:t>-10</a:t>
            </a:r>
            <a:r>
              <a:rPr baseline="30000" lang="en" sz="1050"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" sz="1050">
                <a:latin typeface="Arial"/>
                <a:ea typeface="Arial"/>
                <a:cs typeface="Arial"/>
                <a:sym typeface="Arial"/>
              </a:rPr>
              <a:t> m/s</a:t>
            </a:r>
            <a:endParaRPr sz="1050"/>
          </a:p>
          <a:p>
            <a:pPr indent="-295275" lvl="1" marL="914400" rtl="0" algn="l">
              <a:spcBef>
                <a:spcPts val="0"/>
              </a:spcBef>
              <a:spcAft>
                <a:spcPts val="0"/>
              </a:spcAft>
              <a:buSzPts val="1050"/>
              <a:buChar char="○"/>
            </a:pPr>
            <a:r>
              <a:rPr lang="en" sz="1050"/>
              <a:t>TGF production is associated with the leader stage</a:t>
            </a:r>
            <a:endParaRPr sz="105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Streamers are non-conducting systems of ionized air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bright return stroke(s) occur once the leader “shorts out” charge regions</a:t>
            </a:r>
            <a:endParaRPr sz="1300"/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337" y="2817347"/>
            <a:ext cx="4021526" cy="196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4784050" y="2817350"/>
            <a:ext cx="4359900" cy="22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42" u="sng"/>
              <a:t>Leader stepping process (left)</a:t>
            </a:r>
            <a:endParaRPr sz="1942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2" u="sng"/>
              <a:t> </a:t>
            </a:r>
            <a:endParaRPr sz="502" u="sng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(a): Electrons concentrate in the leader tip and generate strong fields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/>
              <a:t> </a:t>
            </a:r>
            <a:endParaRPr sz="839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(b): Charges separate ahead of the leader and generate streamer systems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9"/>
              <a:t> </a:t>
            </a:r>
            <a:endParaRPr sz="839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(c): The air heats up and becomes fully conducting as a disconnected ‘space stem’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</a:t>
            </a:r>
            <a:endParaRPr sz="900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(d): The stem reconnects with the existing leader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</a:t>
            </a:r>
            <a:endParaRPr sz="900"/>
          </a:p>
          <a:p>
            <a:pPr indent="-30861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(e): Potential transfers to the new leader step and the process repeats</a:t>
            </a:r>
            <a:endParaRPr/>
          </a:p>
        </p:txBody>
      </p:sp>
      <p:cxnSp>
        <p:nvCxnSpPr>
          <p:cNvPr id="155" name="Google Shape;155;p21"/>
          <p:cNvCxnSpPr/>
          <p:nvPr/>
        </p:nvCxnSpPr>
        <p:spPr>
          <a:xfrm>
            <a:off x="311700" y="947475"/>
            <a:ext cx="287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3445650" y="4945200"/>
            <a:ext cx="225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Jackson Remington - Thesis Defense - 2021/09/24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